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2" r:id="rId4"/>
    <p:sldId id="260" r:id="rId5"/>
    <p:sldId id="259" r:id="rId6"/>
    <p:sldId id="258" r:id="rId7"/>
    <p:sldId id="261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D3FFF-FE90-4654-8FF0-794BA8C7AE49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7AC40-49E5-46D5-B359-FDFFC12B6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2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6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3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5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7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1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0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4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2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8FCD8-0975-45ED-B512-522B45F0421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08FAC-ABCE-4BB6-B3FD-574E045B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6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The WSDA Hemp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045" y="356740"/>
            <a:ext cx="2484035" cy="76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6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What is the hemp program?</a:t>
            </a:r>
            <a:endParaRPr lang="en-US" b="1" kern="100" dirty="0">
              <a:solidFill>
                <a:srgbClr val="1F4C63"/>
              </a:solidFill>
              <a:latin typeface="Cambria" panose="02040503050406030204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913" y="230188"/>
            <a:ext cx="2939834" cy="1231932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53" r="8444" b="1453"/>
          <a:stretch>
            <a:fillRect/>
          </a:stretch>
        </p:blipFill>
        <p:spPr>
          <a:xfrm>
            <a:off x="6613881" y="1825625"/>
            <a:ext cx="4739919" cy="43513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6437" y="1825625"/>
            <a:ext cx="56552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Hemp Program started in 2014, as the Industrial Hemp Research Pilot Program , which was authorized by the 2014 farm bill, and allowed for hemp production solely for the purpose of research (not commerce.)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2018, the Farm Bill removed Industrial Hemp from the Controlled Substances 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2019, the USDA established an “interim final rule,” followed by a “Final Rule,” that was published in 2021, and sets the stage for the commercial hemp program that we have today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2021, we had approximately 115 growers producing hemp for a variety of commercial purposes throughout the state of Washington.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348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How WSDA got here</a:t>
            </a:r>
            <a:endParaRPr lang="en-US" b="1" kern="100" dirty="0">
              <a:solidFill>
                <a:srgbClr val="1F4C63"/>
              </a:solidFill>
              <a:latin typeface="Cambria" panose="02040503050406030204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913" y="230188"/>
            <a:ext cx="2939834" cy="1231932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53" r="8444" b="1453"/>
          <a:stretch>
            <a:fillRect/>
          </a:stretch>
        </p:blipFill>
        <p:spPr>
          <a:xfrm>
            <a:off x="6613881" y="1825625"/>
            <a:ext cx="4739919" cy="43513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667" y="1825625"/>
            <a:ext cx="6400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2014: Industrial Hemp Research Pilot Program launches. We had less than 10 research pilots under the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December 2018 – Farm Bill finalized; industry had to bring forward a bill creating a commercial hemp program in 2019.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Industry and WSDA worked together to identify how the program could move forward right at </a:t>
            </a:r>
            <a:r>
              <a:rPr lang="en-US" dirty="0" err="1" smtClean="0"/>
              <a:t>descheduling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included limiting consumer consumption to hemp derivatives identified as GRAS by FDA (or within the I-502 system).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Did not include processer regulation, only regulated the growing of the crop to the point of harvest.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2020: made some small updates to align the statute with the USDA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2021: created a voluntary processer registration to meet specific state import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2022: created a voluntary food safety-based hemp extract certification to meet certain state import requirements.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306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Hemp in 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hemp program looks slightly smaller in 2022 than 2021, with about 70 licensees, though producers are still signing up.</a:t>
            </a:r>
          </a:p>
          <a:p>
            <a:r>
              <a:rPr lang="en-US" dirty="0" smtClean="0"/>
              <a:t>The largest concentration of farms in Washington is in the Yakima region, however there are farms everywhere from Spokane to the San Juan Islands. </a:t>
            </a:r>
          </a:p>
          <a:p>
            <a:r>
              <a:rPr lang="en-US" dirty="0" smtClean="0"/>
              <a:t>Most producers harvest between August 15 and November 15, however we have a small number of indoor and greenhouse producers that </a:t>
            </a:r>
            <a:r>
              <a:rPr lang="en-US" smtClean="0"/>
              <a:t>harvest throughout the year.</a:t>
            </a:r>
            <a:endParaRPr lang="en-US" dirty="0" smtClean="0"/>
          </a:p>
          <a:p>
            <a:r>
              <a:rPr lang="en-US" dirty="0" smtClean="0"/>
              <a:t>Both the USDA and the WSDA have implemented new software programs, that allow us to easily report program data to the USDA on a monthly basis, as required.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443" y="365125"/>
            <a:ext cx="2746353" cy="115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551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Why are people growing hemp?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75409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People grow hemp for a variety of reasons, however the hemp market in Washington State is highly “cannabinoid centric.” </a:t>
            </a:r>
          </a:p>
          <a:p>
            <a:r>
              <a:rPr lang="en-US" dirty="0" smtClean="0"/>
              <a:t>Of about 70 or so growers</a:t>
            </a:r>
          </a:p>
          <a:p>
            <a:pPr lvl="1"/>
            <a:r>
              <a:rPr lang="en-US" dirty="0" smtClean="0"/>
              <a:t>45 are producing for CBD or other cannabinoids and cannabinoid oils</a:t>
            </a:r>
          </a:p>
          <a:p>
            <a:pPr lvl="1"/>
            <a:r>
              <a:rPr lang="en-US" dirty="0" smtClean="0"/>
              <a:t>33 are producing for </a:t>
            </a:r>
            <a:r>
              <a:rPr lang="en-US" dirty="0" err="1" smtClean="0"/>
              <a:t>smokable</a:t>
            </a:r>
            <a:r>
              <a:rPr lang="en-US" dirty="0" smtClean="0"/>
              <a:t> hemp</a:t>
            </a:r>
          </a:p>
          <a:p>
            <a:pPr lvl="1"/>
            <a:r>
              <a:rPr lang="en-US" dirty="0" smtClean="0"/>
              <a:t>24 are producing for fiber</a:t>
            </a:r>
          </a:p>
          <a:p>
            <a:pPr lvl="1"/>
            <a:r>
              <a:rPr lang="en-US" dirty="0" smtClean="0"/>
              <a:t>24 are producing for replication of seeds</a:t>
            </a:r>
          </a:p>
          <a:p>
            <a:pPr lvl="1"/>
            <a:r>
              <a:rPr lang="en-US" dirty="0" smtClean="0"/>
              <a:t>18 are producing for transplants and clones</a:t>
            </a:r>
          </a:p>
          <a:p>
            <a:pPr lvl="1"/>
            <a:r>
              <a:rPr lang="en-US" dirty="0" smtClean="0"/>
              <a:t>10 are producing for grain</a:t>
            </a:r>
          </a:p>
          <a:p>
            <a:pPr lvl="1"/>
            <a:r>
              <a:rPr lang="en-US" dirty="0" smtClean="0"/>
              <a:t>13 are producing for “Other” – this may include microgreen lettuces or other experimental uses.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443" y="365125"/>
            <a:ext cx="2746353" cy="11508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9800" y="213360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1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How is hemp regulated by WSDA?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hemp producers must be licensed by the WSDA.</a:t>
            </a:r>
          </a:p>
          <a:p>
            <a:r>
              <a:rPr lang="en-US" dirty="0" smtClean="0"/>
              <a:t>Any crop that is harvested for commerce must be tested by a WSDA employee within 30 days prior to it’s harvest.</a:t>
            </a:r>
          </a:p>
          <a:p>
            <a:r>
              <a:rPr lang="en-US" dirty="0" smtClean="0"/>
              <a:t>Crops must test below 0.3% THC to receive THC Certification, otherwise the crop must be remediated or disposed of using department approved methods. </a:t>
            </a:r>
          </a:p>
          <a:p>
            <a:r>
              <a:rPr lang="en-US" dirty="0" smtClean="0"/>
              <a:t>Once the hemp is harvested with a THC Certification or disposed, WSDA exits the regulatory process. Currently there is no regulatory framework for hemp products.</a:t>
            </a:r>
          </a:p>
          <a:p>
            <a:r>
              <a:rPr lang="en-US" dirty="0" smtClean="0"/>
              <a:t>There are two processer specific programs offered by WSDA – voluntary processer registration and voluntary hemp extract certification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540" y="365125"/>
            <a:ext cx="2114695" cy="88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693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What is the future of hemp?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Hemp has a lot of opportunity in a world that is responding to climate change and evolving supply chain dynamics. </a:t>
            </a:r>
          </a:p>
          <a:p>
            <a:r>
              <a:rPr lang="en-US" dirty="0" smtClean="0"/>
              <a:t>Hemp has a variety of great, environmentally friendly infrastructure uses: from flooring for houses, hemp </a:t>
            </a:r>
            <a:r>
              <a:rPr lang="en-US" dirty="0" err="1" smtClean="0"/>
              <a:t>crete</a:t>
            </a:r>
            <a:r>
              <a:rPr lang="en-US" dirty="0" smtClean="0"/>
              <a:t> for walls and other construction, and even for roofing material.</a:t>
            </a:r>
          </a:p>
          <a:p>
            <a:r>
              <a:rPr lang="en-US" dirty="0" smtClean="0"/>
              <a:t>Hemp can be used to make fabrics, ropes, and beyond.</a:t>
            </a:r>
          </a:p>
          <a:p>
            <a:r>
              <a:rPr lang="en-US" dirty="0" smtClean="0"/>
              <a:t>Hemp can also be used to produce grain for cereals, milks, and other agricultural uses.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976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Specific WSDA concerns around hemp 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Dosing information available is all specific to </a:t>
            </a:r>
            <a:r>
              <a:rPr lang="en-US" dirty="0" err="1" smtClean="0"/>
              <a:t>Epidiolex</a:t>
            </a:r>
            <a:r>
              <a:rPr lang="en-US" dirty="0" smtClean="0"/>
              <a:t> – an FDA regulated seizure medication</a:t>
            </a:r>
          </a:p>
          <a:p>
            <a:r>
              <a:rPr lang="en-US" dirty="0" smtClean="0"/>
              <a:t>Lack of inclusion on the GRAS (generally recognized as safe) list means that normal toxicological information for hemp derived ingredients is not available</a:t>
            </a:r>
          </a:p>
          <a:p>
            <a:r>
              <a:rPr lang="en-US" dirty="0" smtClean="0"/>
              <a:t>State departments of agriculture and health do not normally conduct their own ingredient analysis and establish standards. We do not have that expertise.</a:t>
            </a:r>
          </a:p>
          <a:p>
            <a:r>
              <a:rPr lang="en-US" dirty="0" smtClean="0"/>
              <a:t>Available information is all over the map on this topic – whether we are discussing cannabinoids only or other hemp derivatives as well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980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 smtClean="0">
                <a:solidFill>
                  <a:srgbClr val="1F4C63"/>
                </a:solidFill>
                <a:latin typeface="Cambria" panose="02040503050406030204" pitchFamily="18" charset="0"/>
                <a:cs typeface="Microsoft Sans Serif" panose="020B0604020202020204" pitchFamily="34" charset="0"/>
              </a:rPr>
              <a:t>Questions needing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 food ingredients are cleared by FDA. In the absence of that, what would the state choose to regulate right now?</a:t>
            </a:r>
          </a:p>
          <a:p>
            <a:pPr lvl="1"/>
            <a:r>
              <a:rPr lang="en-US" dirty="0" smtClean="0"/>
              <a:t>All hemp ingredients?</a:t>
            </a:r>
          </a:p>
          <a:p>
            <a:pPr lvl="1"/>
            <a:r>
              <a:rPr lang="en-US" dirty="0" smtClean="0"/>
              <a:t>Cannabinoids </a:t>
            </a:r>
            <a:r>
              <a:rPr lang="en-US" dirty="0"/>
              <a:t>only? </a:t>
            </a:r>
            <a:endParaRPr lang="en-US" dirty="0" smtClean="0"/>
          </a:p>
          <a:p>
            <a:pPr lvl="1"/>
            <a:r>
              <a:rPr lang="en-US" dirty="0" smtClean="0"/>
              <a:t>Specific </a:t>
            </a:r>
            <a:r>
              <a:rPr lang="en-US" dirty="0"/>
              <a:t>low, medium or high risk </a:t>
            </a:r>
            <a:r>
              <a:rPr lang="en-US" dirty="0" smtClean="0"/>
              <a:t>final products or just derivatives?</a:t>
            </a:r>
            <a:endParaRPr lang="en-US" dirty="0"/>
          </a:p>
          <a:p>
            <a:r>
              <a:rPr lang="en-US" dirty="0" smtClean="0"/>
              <a:t>What is included in this regulation?</a:t>
            </a:r>
          </a:p>
          <a:p>
            <a:pPr lvl="1"/>
            <a:r>
              <a:rPr lang="en-US" dirty="0" smtClean="0"/>
              <a:t>Concentration (and who sets it)?</a:t>
            </a:r>
          </a:p>
          <a:p>
            <a:pPr lvl="1"/>
            <a:r>
              <a:rPr lang="en-US" dirty="0" smtClean="0"/>
              <a:t>Food manufacturing processes (GMP)?</a:t>
            </a:r>
          </a:p>
          <a:p>
            <a:pPr lvl="1"/>
            <a:r>
              <a:rPr lang="en-US" dirty="0" smtClean="0"/>
              <a:t>Labeling?</a:t>
            </a:r>
          </a:p>
          <a:p>
            <a:r>
              <a:rPr lang="en-US" dirty="0" smtClean="0"/>
              <a:t>Who regulates? (WSDA, DOH, LHJ)</a:t>
            </a:r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540" y="365125"/>
            <a:ext cx="2114695" cy="88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05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844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Microsoft Sans Serif</vt:lpstr>
      <vt:lpstr>Office Theme</vt:lpstr>
      <vt:lpstr>The WSDA Hemp Program</vt:lpstr>
      <vt:lpstr>What is the hemp program?</vt:lpstr>
      <vt:lpstr>How WSDA got here</vt:lpstr>
      <vt:lpstr>Hemp in 2022</vt:lpstr>
      <vt:lpstr>Why are people growing hemp?</vt:lpstr>
      <vt:lpstr>How is hemp regulated by WSDA?</vt:lpstr>
      <vt:lpstr>What is the future of hemp?</vt:lpstr>
      <vt:lpstr>Specific WSDA concerns around hemp derivatives</vt:lpstr>
      <vt:lpstr>Questions needing answers</vt:lpstr>
    </vt:vector>
  </TitlesOfParts>
  <Company>WSDA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WSDA Hemp Program</dc:title>
  <dc:creator>Ehrlich, Trecia (AGR)</dc:creator>
  <cp:lastModifiedBy>Finkenbinder, Megan (AGR)</cp:lastModifiedBy>
  <cp:revision>14</cp:revision>
  <dcterms:created xsi:type="dcterms:W3CDTF">2022-05-07T19:52:13Z</dcterms:created>
  <dcterms:modified xsi:type="dcterms:W3CDTF">2022-08-18T22:08:28Z</dcterms:modified>
</cp:coreProperties>
</file>