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7" autoAdjust="0"/>
    <p:restoredTop sz="94660"/>
  </p:normalViewPr>
  <p:slideViewPr>
    <p:cSldViewPr snapToGrid="0">
      <p:cViewPr varScale="1">
        <p:scale>
          <a:sx n="66" d="100"/>
          <a:sy n="66" d="100"/>
        </p:scale>
        <p:origin x="49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5AED-94D5-45CF-B059-518CE0CFB02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61F8-4EE1-48A6-9F85-2DA418096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5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5AED-94D5-45CF-B059-518CE0CFB02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61F8-4EE1-48A6-9F85-2DA418096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86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5AED-94D5-45CF-B059-518CE0CFB02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61F8-4EE1-48A6-9F85-2DA418096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2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5AED-94D5-45CF-B059-518CE0CFB02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61F8-4EE1-48A6-9F85-2DA418096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09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5AED-94D5-45CF-B059-518CE0CFB02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61F8-4EE1-48A6-9F85-2DA418096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3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5AED-94D5-45CF-B059-518CE0CFB02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61F8-4EE1-48A6-9F85-2DA418096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9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5AED-94D5-45CF-B059-518CE0CFB02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61F8-4EE1-48A6-9F85-2DA418096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2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5AED-94D5-45CF-B059-518CE0CFB02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61F8-4EE1-48A6-9F85-2DA418096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6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5AED-94D5-45CF-B059-518CE0CFB02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61F8-4EE1-48A6-9F85-2DA418096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14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5AED-94D5-45CF-B059-518CE0CFB02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61F8-4EE1-48A6-9F85-2DA418096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09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95AED-94D5-45CF-B059-518CE0CFB02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61F8-4EE1-48A6-9F85-2DA418096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58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95AED-94D5-45CF-B059-518CE0CFB02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461F8-4EE1-48A6-9F85-2DA418096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3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bugsfeed.com/bugs_the_fil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agr.wa.gov/hornets" TargetMode="External"/><Relationship Id="rId2" Type="http://schemas.openxmlformats.org/officeDocument/2006/relationships/hyperlink" Target="mailto:PestProgram@agr.wa.gov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hyperlink" Target="https://www.facebook.com/groups/hornet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2nd Pollinator Health Task Force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Pesticides and Education &amp; Communication</a:t>
            </a:r>
          </a:p>
          <a:p>
            <a:r>
              <a:rPr lang="en-US" dirty="0" smtClean="0"/>
              <a:t>2/26/2020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224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92464" y="384157"/>
            <a:ext cx="5891356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Four wasp sightings in the Pacific Northwest in 2019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One nest located and destroyed in Nanaimo, BC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Possible bee kill in Custer, WA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Report of attacks at hives in Bellingham, WA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 sz="2000" dirty="0"/>
          </a:p>
          <a:p>
            <a:pPr>
              <a:spcAft>
                <a:spcPts val="600"/>
              </a:spcAft>
            </a:pPr>
            <a:endParaRPr lang="en-US" sz="20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9438842" y="4353005"/>
            <a:ext cx="8159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www.cbc.ca</a:t>
            </a:r>
            <a:endParaRPr lang="en-US" sz="1000" dirty="0"/>
          </a:p>
        </p:txBody>
      </p:sp>
      <p:pic>
        <p:nvPicPr>
          <p:cNvPr id="9" name="Picture 8" descr="2019 map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43" y="2099648"/>
            <a:ext cx="6562759" cy="4640902"/>
          </a:xfrm>
          <a:prstGeom prst="rect">
            <a:avLst/>
          </a:prstGeom>
        </p:spPr>
      </p:pic>
      <p:pic>
        <p:nvPicPr>
          <p:cNvPr id="7" name="Picture 6" descr="Screen Shot 2020-01-09 at 10.49.36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151" y="1382880"/>
            <a:ext cx="3178419" cy="29701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786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397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6886" y="345010"/>
            <a:ext cx="2304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Nesting Habits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86" y="3329989"/>
            <a:ext cx="4457038" cy="25058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94482" y="5835836"/>
            <a:ext cx="12994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Photo: Kim, Hyun-tae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726" y="1101098"/>
            <a:ext cx="832457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/>
              <a:t>Usually underground nests in hollows formed by rotting pine roots, hollow trunks, and rodent burrows (Matsuura &amp; </a:t>
            </a:r>
            <a:r>
              <a:rPr lang="en-US" dirty="0" err="1"/>
              <a:t>Sakagami</a:t>
            </a:r>
            <a:r>
              <a:rPr lang="en-US" dirty="0"/>
              <a:t> 1973)</a:t>
            </a:r>
            <a:endParaRPr lang="en-US" b="1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b="1" dirty="0"/>
              <a:t>Very rarely</a:t>
            </a:r>
            <a:r>
              <a:rPr lang="en-US" dirty="0"/>
              <a:t> recorded above ground in hollow trees (Yamane &amp; Makino 1977) and human structures (Matsuura &amp; Koike 2002)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/>
              <a:t>Nests can be more than 2 feet/61 cm wide and contain hundreds of adult hornets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/>
              <a:t>Prefer forested habitats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48" y="3329989"/>
            <a:ext cx="4037492" cy="29812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649668" y="6326990"/>
            <a:ext cx="17494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Photo: still from </a:t>
            </a:r>
            <a:r>
              <a:rPr lang="en-US" sz="1000" b="1" dirty="0">
                <a:hlinkClick r:id="rId4"/>
              </a:rPr>
              <a:t>Bugs the film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9655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6886" y="345010"/>
            <a:ext cx="2453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Foraging Habits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726" y="1101098"/>
            <a:ext cx="81557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Emerged queens feed on carbohydrates, mostly sap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Workers acquire protein from insects, feed to larvae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Attack scarab and longhorn beetles, other large insects, and honey bees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Workers forage nearly 5 miles/8 km from their nests (average 1 mile/ 2km)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87" y="3204509"/>
            <a:ext cx="4492627" cy="29526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82607" y="6166878"/>
            <a:ext cx="10469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Photo: unknown</a:t>
            </a:r>
          </a:p>
        </p:txBody>
      </p:sp>
      <p:pic>
        <p:nvPicPr>
          <p:cNvPr id="4" name="Picture 3" descr="AttackCarn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93531" y="2707529"/>
            <a:ext cx="2956847" cy="39424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474252" y="6142154"/>
            <a:ext cx="10267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Photo: T. </a:t>
            </a:r>
            <a:r>
              <a:rPr lang="en-US" sz="1000" dirty="0" err="1"/>
              <a:t>McFall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372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6886" y="345010"/>
            <a:ext cx="2453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Foraging Habits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726" y="1101097"/>
            <a:ext cx="723078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Honey bee attacks have three distinct stages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Hunting phase: Individual hornets catch bees, form a “meat ball” from the bee thorax, and return it to their nest</a:t>
            </a:r>
          </a:p>
          <a:p>
            <a:pPr marL="742950" lvl="1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Slaughter phase: One hive is the focus. Hornets capture adult bees, kill them, and dump the bodies. Hornets will vigorously defend attacked hives during this phase.</a:t>
            </a:r>
          </a:p>
          <a:p>
            <a:pPr marL="742950" lvl="1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Occupation phase: Hornets wander the hive at will, select pupae and larvae, and return them to their own nest for food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As few as </a:t>
            </a:r>
            <a:r>
              <a:rPr lang="en-US" b="1" dirty="0"/>
              <a:t>20 hornets can functionally destroy a bee hive in 1-6 hours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 r="5768" b="55698"/>
          <a:stretch/>
        </p:blipFill>
        <p:spPr>
          <a:xfrm>
            <a:off x="1736886" y="3982568"/>
            <a:ext cx="3971424" cy="28075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9"/>
          <a:stretch/>
        </p:blipFill>
        <p:spPr>
          <a:xfrm>
            <a:off x="5854369" y="3982567"/>
            <a:ext cx="4533900" cy="21604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54369" y="6496474"/>
            <a:ext cx="2287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 Matsuura &amp; </a:t>
            </a:r>
            <a:r>
              <a:rPr lang="en-US" sz="1200" dirty="0" err="1"/>
              <a:t>Sakagami</a:t>
            </a:r>
            <a:r>
              <a:rPr lang="en-US" sz="1200" dirty="0"/>
              <a:t> 1973</a:t>
            </a:r>
          </a:p>
        </p:txBody>
      </p:sp>
    </p:spTree>
    <p:extLst>
      <p:ext uri="{BB962C8B-B14F-4D97-AF65-F5344CB8AC3E}">
        <p14:creationId xmlns:p14="http://schemas.microsoft.com/office/powerpoint/2010/main" val="228651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6887" y="345010"/>
            <a:ext cx="2291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Human Health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726" y="1101097"/>
            <a:ext cx="858150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Venom impacts are similar to other Hymenoptera - but can be a little worse</a:t>
            </a:r>
          </a:p>
          <a:p>
            <a:pPr marL="742950" lvl="1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Localized tissue necrosis and massive pain are the most likely outcomes of a sting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Anaphylactic shock is always a risk from stinging Hymenoptera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i="1" dirty="0"/>
              <a:t>V. </a:t>
            </a:r>
            <a:r>
              <a:rPr lang="en-US" i="1" dirty="0" err="1"/>
              <a:t>mandarinia</a:t>
            </a:r>
            <a:r>
              <a:rPr lang="en-US" i="1" dirty="0"/>
              <a:t> </a:t>
            </a:r>
            <a:r>
              <a:rPr lang="en-US" dirty="0"/>
              <a:t>delivers large doses, but typically sting only when handled, defending the nest, or defending a hive they are attacking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Mass attacks are very rare, but in extreme cases can cripple or even kill victims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Treat stings with cold to slow venom spread, and seek medical attention if you are stung multiple times or have signs of an allergic reaction</a:t>
            </a:r>
          </a:p>
        </p:txBody>
      </p:sp>
      <p:pic>
        <p:nvPicPr>
          <p:cNvPr id="7" name="Picture 6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49" y="4387301"/>
            <a:ext cx="3810000" cy="213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7450" y="6520902"/>
            <a:ext cx="12429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Photo: the Guardian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7449" y="5874571"/>
            <a:ext cx="4735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photo shows an extreme example of venom </a:t>
            </a:r>
          </a:p>
          <a:p>
            <a:r>
              <a:rPr lang="en-US" dirty="0"/>
              <a:t>damage from a rare mass stinging event.</a:t>
            </a:r>
          </a:p>
        </p:txBody>
      </p:sp>
    </p:spTree>
    <p:extLst>
      <p:ext uri="{BB962C8B-B14F-4D97-AF65-F5344CB8AC3E}">
        <p14:creationId xmlns:p14="http://schemas.microsoft.com/office/powerpoint/2010/main" val="38444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6887" y="345010"/>
            <a:ext cx="3316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can we expect?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726" y="1101098"/>
            <a:ext cx="8421309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/>
              <a:t>A similar species, </a:t>
            </a:r>
            <a:r>
              <a:rPr lang="en-US" i="1" dirty="0"/>
              <a:t>V. </a:t>
            </a:r>
            <a:r>
              <a:rPr lang="en-US" i="1" dirty="0" err="1"/>
              <a:t>velutina</a:t>
            </a:r>
            <a:r>
              <a:rPr lang="en-US" dirty="0"/>
              <a:t>,</a:t>
            </a:r>
            <a:r>
              <a:rPr lang="en-US" i="1" dirty="0"/>
              <a:t> </a:t>
            </a:r>
            <a:r>
              <a:rPr lang="en-US" dirty="0"/>
              <a:t>became established in Europe by 2004, in central France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/>
              <a:t>Spreading at about 60km year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/>
              <a:t>At least 2 human deaths (FR)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/>
              <a:t>Some beekeepers report about 2/3 reduction in honey, 30% hives impacted</a:t>
            </a:r>
          </a:p>
        </p:txBody>
      </p:sp>
      <p:pic>
        <p:nvPicPr>
          <p:cNvPr id="2" name="Picture 1" descr="Carte-Vespa-velutina-Europe-Q-Rome-MNHN-e1469556132917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27" y="3222551"/>
            <a:ext cx="3987408" cy="3241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32" y="3222551"/>
            <a:ext cx="4310212" cy="32415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2303" y="6446056"/>
            <a:ext cx="12763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Photo: </a:t>
            </a:r>
            <a:r>
              <a:rPr lang="en-US" sz="1000" dirty="0" err="1"/>
              <a:t>Abellas</a:t>
            </a:r>
            <a:r>
              <a:rPr lang="en-US" sz="1000" dirty="0"/>
              <a:t> </a:t>
            </a:r>
            <a:r>
              <a:rPr lang="en-US" sz="1000" dirty="0" err="1"/>
              <a:t>Hailas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0234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6887" y="345010"/>
            <a:ext cx="2712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will we do?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726" y="1101097"/>
            <a:ext cx="842130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3464" indent="-285750">
              <a:spcAft>
                <a:spcPts val="600"/>
              </a:spcAft>
              <a:buFont typeface="Arial"/>
              <a:buChar char="•"/>
            </a:pPr>
            <a:r>
              <a:rPr lang="en-US" dirty="0"/>
              <a:t>Washington State and British Columbia are exploring response options</a:t>
            </a:r>
          </a:p>
          <a:p>
            <a:pPr marL="283464" indent="-285750">
              <a:spcAft>
                <a:spcPts val="600"/>
              </a:spcAft>
              <a:buFont typeface="Arial"/>
              <a:buChar char="•"/>
            </a:pPr>
            <a:r>
              <a:rPr lang="en-US" dirty="0"/>
              <a:t>Washington State will conduct various types of trapping this spring </a:t>
            </a:r>
          </a:p>
          <a:p>
            <a:pPr marL="283464" indent="-285750">
              <a:spcAft>
                <a:spcPts val="600"/>
              </a:spcAft>
              <a:buFont typeface="Arial"/>
              <a:buChar char="•"/>
            </a:pPr>
            <a:r>
              <a:rPr lang="en-US" dirty="0"/>
              <a:t>Our shared hope is to work with stakeholders in both countries and eradicate this species</a:t>
            </a:r>
          </a:p>
          <a:p>
            <a:pPr marL="283464" indent="-285750">
              <a:spcAft>
                <a:spcPts val="600"/>
              </a:spcAft>
              <a:buFont typeface="Arial"/>
              <a:buChar char="•"/>
            </a:pPr>
            <a:r>
              <a:rPr lang="en-US" dirty="0"/>
              <a:t>In Washington State, please report any suspect sightings to:</a:t>
            </a:r>
          </a:p>
          <a:p>
            <a:pPr marL="283464" indent="-285750">
              <a:spcAft>
                <a:spcPts val="600"/>
              </a:spcAft>
              <a:buFont typeface="Arial"/>
              <a:buChar char="•"/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sz="2000" b="1" dirty="0"/>
              <a:t>WSDA Pest Program: </a:t>
            </a:r>
            <a:r>
              <a:rPr lang="en-US" sz="2000" b="1" dirty="0">
                <a:hlinkClick r:id="rId2"/>
              </a:rPr>
              <a:t>PestProgram@agr.wa.gov</a:t>
            </a:r>
            <a:r>
              <a:rPr lang="en-US" sz="2000" b="1" dirty="0"/>
              <a:t> 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WSDA Pest Hotline: 1-800-443-6684 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Online at: </a:t>
            </a:r>
            <a:r>
              <a:rPr lang="en-US" sz="2000" b="1" dirty="0">
                <a:hlinkClick r:id="rId3" action="ppaction://hlinkfile"/>
              </a:rPr>
              <a:t>agr.wa.gov/hornets</a:t>
            </a:r>
            <a:endParaRPr lang="en-US" sz="2000" b="1" dirty="0"/>
          </a:p>
          <a:p>
            <a:endParaRPr lang="en-US" dirty="0"/>
          </a:p>
          <a:p>
            <a:r>
              <a:rPr lang="en-US" dirty="0"/>
              <a:t>Operators are standing by for your hornet report!</a:t>
            </a:r>
          </a:p>
          <a:p>
            <a:endParaRPr lang="en-US" dirty="0"/>
          </a:p>
          <a:p>
            <a:r>
              <a:rPr lang="en-US" dirty="0"/>
              <a:t>You can also follow our hornet activities on </a:t>
            </a:r>
            <a:r>
              <a:rPr lang="en-US" dirty="0" err="1"/>
              <a:t>facebook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www.facebook.com/groups/hornets </a:t>
            </a:r>
            <a:endParaRPr lang="en-US" dirty="0"/>
          </a:p>
        </p:txBody>
      </p:sp>
      <p:pic>
        <p:nvPicPr>
          <p:cNvPr id="8" name="Picture 7" descr="PestAlert-AsianGiantHornet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301">
            <a:off x="7380288" y="2933242"/>
            <a:ext cx="2649846" cy="342921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32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407" y="2880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Houdini Fly (</a:t>
            </a:r>
            <a:r>
              <a:rPr lang="en-US" sz="4800" i="1" dirty="0" err="1" smtClean="0"/>
              <a:t>Cacoxenus</a:t>
            </a:r>
            <a:r>
              <a:rPr lang="en-US" sz="4800" i="1" dirty="0" smtClean="0"/>
              <a:t> </a:t>
            </a:r>
            <a:r>
              <a:rPr lang="en-US" sz="4800" i="1" dirty="0" err="1" smtClean="0"/>
              <a:t>indagator</a:t>
            </a:r>
            <a:r>
              <a:rPr lang="en-US" sz="4800" dirty="0" smtClean="0"/>
              <a:t>)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European kleptoparasite of mason bees (</a:t>
            </a:r>
            <a:r>
              <a:rPr lang="en-US" i="1" dirty="0" err="1" smtClean="0"/>
              <a:t>Osmia</a:t>
            </a:r>
            <a:r>
              <a:rPr lang="en-US" dirty="0" smtClean="0"/>
              <a:t> spp.)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11" y="2758061"/>
            <a:ext cx="8438921" cy="3664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332" y="1432498"/>
            <a:ext cx="333375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8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manage Houdini Fly if you have Mason Bees: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Harvest mason bee cocoons</a:t>
            </a:r>
            <a:r>
              <a:rPr lang="en-US" dirty="0"/>
              <a:t> – Open mason bee nesting materials before they emerge in the spring and destroy Houdini fly maggots. </a:t>
            </a:r>
          </a:p>
          <a:p>
            <a:r>
              <a:rPr lang="en-US" b="1" dirty="0"/>
              <a:t>Control adult mason bee emergence</a:t>
            </a:r>
            <a:r>
              <a:rPr lang="en-US" dirty="0"/>
              <a:t> – If you cannot open nesting materials, place your nesting materials in a fine mesh bag and close tightly. As the bees emerge, release the mason bees daily and kill any Houdini flies. </a:t>
            </a:r>
          </a:p>
          <a:p>
            <a:r>
              <a:rPr lang="en-US" b="1" dirty="0"/>
              <a:t>Only use nesting materials that allow you to open, inspect, and harvest cocoons</a:t>
            </a:r>
            <a:r>
              <a:rPr lang="en-US" dirty="0"/>
              <a:t>. Visual inspections can greatly reduce Houdini fly populations. </a:t>
            </a:r>
          </a:p>
          <a:p>
            <a:r>
              <a:rPr lang="en-US" b="1" dirty="0"/>
              <a:t>Only purchase pest-free mason bee cocoons</a:t>
            </a:r>
            <a:r>
              <a:rPr lang="en-US" dirty="0"/>
              <a:t>. Before purchasing mason bees, ask the provider how they harvested and whether they inspected the cocoons for Houdini fly.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95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WSDA Pesticide Compliance with Kevin Jensen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0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and Introductions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71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WSDA Pesticide Training with Bradley Farrar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2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Pesticide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 required 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755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48152" cy="1325563"/>
          </a:xfrm>
        </p:spPr>
        <p:txBody>
          <a:bodyPr/>
          <a:lstStyle/>
          <a:p>
            <a:r>
              <a:rPr lang="en-US" dirty="0" smtClean="0"/>
              <a:t>Education &amp; Communication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Education Goals</a:t>
            </a:r>
          </a:p>
          <a:p>
            <a:r>
              <a:rPr lang="en-US" dirty="0" smtClean="0"/>
              <a:t>Outreach Target Audiences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885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Habitat Meeting – March 16</a:t>
            </a:r>
          </a:p>
          <a:p>
            <a:r>
              <a:rPr lang="en-US" dirty="0" smtClean="0"/>
              <a:t>Managed Pollinator Meeting – April 27</a:t>
            </a:r>
          </a:p>
          <a:p>
            <a:r>
              <a:rPr lang="en-US" dirty="0" smtClean="0"/>
              <a:t>Research Meeting – May 21</a:t>
            </a:r>
          </a:p>
          <a:p>
            <a:r>
              <a:rPr lang="en-US" dirty="0" smtClean="0"/>
              <a:t>Bonus Meeting – June 17</a:t>
            </a:r>
          </a:p>
          <a:p>
            <a:r>
              <a:rPr lang="en-US" dirty="0" smtClean="0"/>
              <a:t>Voting to start August 1</a:t>
            </a:r>
            <a:r>
              <a:rPr lang="en-US" baseline="30000" dirty="0" smtClean="0"/>
              <a:t>st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204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50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Approving the Charter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8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Asian Giant Hornet and Houdini Fly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015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_mandarina_dorsal_Baine-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74" y="880878"/>
            <a:ext cx="5266326" cy="36986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681" y="1060978"/>
            <a:ext cx="4673274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i="1" dirty="0"/>
              <a:t>Vespa </a:t>
            </a:r>
            <a:r>
              <a:rPr lang="en-US" sz="2800" i="1" dirty="0" err="1"/>
              <a:t>mandarinia</a:t>
            </a:r>
            <a:r>
              <a:rPr lang="en-US" sz="2800" dirty="0"/>
              <a:t> Smith, 1852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Asian giant hornet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Japanese hornet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yak-killer hornet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giant sparrow bee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665714" y="3687902"/>
            <a:ext cx="72044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One of ~23 species of “true” hornet, genus </a:t>
            </a:r>
            <a:r>
              <a:rPr lang="en-US" sz="2000" i="1" dirty="0"/>
              <a:t>Vespa</a:t>
            </a:r>
          </a:p>
          <a:p>
            <a:endParaRPr lang="en-US" sz="2000" i="1" dirty="0"/>
          </a:p>
          <a:p>
            <a:r>
              <a:rPr lang="en-US" sz="2000" dirty="0"/>
              <a:t>Palearctic  - only </a:t>
            </a:r>
            <a:r>
              <a:rPr lang="en-US" sz="2000" i="1" dirty="0"/>
              <a:t>Vespa</a:t>
            </a:r>
            <a:r>
              <a:rPr lang="en-US" sz="2000" dirty="0"/>
              <a:t> known from NA before is </a:t>
            </a:r>
            <a:r>
              <a:rPr lang="en-US" sz="2000" i="1" dirty="0"/>
              <a:t>V. </a:t>
            </a:r>
            <a:r>
              <a:rPr lang="en-US" sz="2000" i="1" dirty="0" err="1"/>
              <a:t>crabro</a:t>
            </a:r>
            <a:r>
              <a:rPr lang="en-US" sz="2000" dirty="0"/>
              <a:t>, established in the east</a:t>
            </a:r>
          </a:p>
          <a:p>
            <a:endParaRPr lang="en-US" sz="2000" dirty="0"/>
          </a:p>
          <a:p>
            <a:r>
              <a:rPr lang="en-US" sz="2000" dirty="0"/>
              <a:t>Eusocial – cooperative brood care and nesting</a:t>
            </a:r>
          </a:p>
          <a:p>
            <a:endParaRPr lang="en-US" sz="2000" dirty="0"/>
          </a:p>
          <a:p>
            <a:r>
              <a:rPr lang="en-US" sz="2000" dirty="0"/>
              <a:t>Haplo-diploid: females have 2 sets chromosomes, males only 1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3216926" y="45315"/>
            <a:ext cx="9132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Asian Giant Hornet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9877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mand dors pair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220861" cy="6876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5444" y="300959"/>
            <a:ext cx="30784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Asian giant hornet (exotic)</a:t>
            </a:r>
          </a:p>
          <a:p>
            <a:r>
              <a:rPr lang="en-US" sz="2000" i="1" dirty="0"/>
              <a:t>Vespa </a:t>
            </a:r>
            <a:r>
              <a:rPr lang="en-US" sz="2000" i="1" dirty="0" err="1"/>
              <a:t>mandarinia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619102" y="5872618"/>
            <a:ext cx="30051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bald-faced hornet (native)</a:t>
            </a:r>
          </a:p>
          <a:p>
            <a:r>
              <a:rPr lang="en-US" sz="2000" i="1" dirty="0" err="1"/>
              <a:t>Dolichovespula</a:t>
            </a:r>
            <a:r>
              <a:rPr lang="en-US" sz="2000" i="1" dirty="0"/>
              <a:t> </a:t>
            </a:r>
            <a:r>
              <a:rPr lang="en-US" sz="2000" i="1" dirty="0" err="1"/>
              <a:t>maculata</a:t>
            </a:r>
            <a:endParaRPr lang="en-US" sz="2000" i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295581" y="5505486"/>
            <a:ext cx="954316" cy="3964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344542" y="1126301"/>
            <a:ext cx="813081" cy="6337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95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0398"/>
            <a:ext cx="7197969" cy="5624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5444" y="300959"/>
            <a:ext cx="30784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Asian giant hornet (exotic)</a:t>
            </a:r>
          </a:p>
          <a:p>
            <a:r>
              <a:rPr lang="en-US" sz="2000" i="1" dirty="0"/>
              <a:t>Vespa </a:t>
            </a:r>
            <a:r>
              <a:rPr lang="en-US" sz="2000" i="1" dirty="0" err="1"/>
              <a:t>mandarinia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36" y="3171947"/>
            <a:ext cx="4747556" cy="3136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1816" y="2464061"/>
            <a:ext cx="33938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Western cicada killer (native)</a:t>
            </a:r>
          </a:p>
          <a:p>
            <a:r>
              <a:rPr lang="en-US" sz="2000" i="1" dirty="0" err="1"/>
              <a:t>Sphecius</a:t>
            </a:r>
            <a:r>
              <a:rPr lang="en-US" sz="2000" i="1" dirty="0"/>
              <a:t> </a:t>
            </a:r>
            <a:r>
              <a:rPr lang="en-US" sz="2000" i="1" dirty="0" err="1"/>
              <a:t>grandis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129954" y="5504249"/>
            <a:ext cx="1875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Spots and stripes on abdomen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7416" y="3083170"/>
            <a:ext cx="1641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stripes on abdomen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22678" y="3341146"/>
            <a:ext cx="1277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Head narrower than thorax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4309" y="826592"/>
            <a:ext cx="1793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Head slightly wider than thorax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30814" y="6286989"/>
            <a:ext cx="2930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by Ron Johnson, 2018, bugguide.com</a:t>
            </a:r>
          </a:p>
        </p:txBody>
      </p:sp>
    </p:spTree>
    <p:extLst>
      <p:ext uri="{BB962C8B-B14F-4D97-AF65-F5344CB8AC3E}">
        <p14:creationId xmlns:p14="http://schemas.microsoft.com/office/powerpoint/2010/main" val="4221747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01-02 at 6.25.19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41" y="2002210"/>
            <a:ext cx="7043157" cy="32080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3618" y="5223429"/>
            <a:ext cx="2390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 from </a:t>
            </a:r>
            <a:r>
              <a:rPr lang="en-US" sz="1400" dirty="0" err="1"/>
              <a:t>GBIF.org</a:t>
            </a:r>
            <a:r>
              <a:rPr lang="en-US" sz="1400" dirty="0"/>
              <a:t> 2 Jan 2020</a:t>
            </a:r>
          </a:p>
        </p:txBody>
      </p:sp>
      <p:pic>
        <p:nvPicPr>
          <p:cNvPr id="5" name="Picture 4" descr="Screen Shot 2020-01-02 at 6.27.01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56" y="4288455"/>
            <a:ext cx="5765787" cy="2318666"/>
          </a:xfrm>
          <a:prstGeom prst="rect">
            <a:avLst/>
          </a:prstGeom>
          <a:ln w="57150" cmpd="sng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892465" y="384157"/>
            <a:ext cx="71609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Native range is Asia, most observations in Japan and Korea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Generally </a:t>
            </a:r>
            <a:r>
              <a:rPr lang="en-US" sz="2000" dirty="0" err="1"/>
              <a:t>subtropic</a:t>
            </a:r>
            <a:r>
              <a:rPr lang="en-US" sz="2000" dirty="0"/>
              <a:t> to warm or moderate temperate zones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In 1977 </a:t>
            </a:r>
            <a:r>
              <a:rPr lang="en-US" sz="2000" i="1" dirty="0"/>
              <a:t>V. </a:t>
            </a:r>
            <a:r>
              <a:rPr lang="en-US" sz="2000" i="1" dirty="0" err="1"/>
              <a:t>mandarinia</a:t>
            </a:r>
            <a:r>
              <a:rPr lang="en-US" sz="2000" i="1" dirty="0"/>
              <a:t> </a:t>
            </a:r>
            <a:r>
              <a:rPr lang="en-US" sz="2000" dirty="0"/>
              <a:t>was limited to southern/central Hokkaido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by 2016 colonies were common ~80 miles/128 km north 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6772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836</Words>
  <Application>Microsoft Office PowerPoint</Application>
  <PresentationFormat>Widescreen</PresentationFormat>
  <Paragraphs>119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2nd Pollinator Health Task Force Meeting</vt:lpstr>
      <vt:lpstr>Welcome and Introductions</vt:lpstr>
      <vt:lpstr>Agenda</vt:lpstr>
      <vt:lpstr>Approving the Charter</vt:lpstr>
      <vt:lpstr>Asian Giant Hornet and Houdini Fly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Houdini Fly (Cacoxenus indagator)</vt:lpstr>
      <vt:lpstr>How to manage Houdini Fly if you have Mason Bees:</vt:lpstr>
      <vt:lpstr>WSDA Pesticide Compliance with Kevin Jensen</vt:lpstr>
      <vt:lpstr>WSDA Pesticide Training with Bradley Farrar</vt:lpstr>
      <vt:lpstr>Pesticide Recommendations</vt:lpstr>
      <vt:lpstr>Education &amp; Communication Recommendations</vt:lpstr>
      <vt:lpstr>Next Steps</vt:lpstr>
    </vt:vector>
  </TitlesOfParts>
  <Company>Washington Department of Agriculture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2nd Pollinator Health Task Force Meeting</dc:title>
  <dc:creator>Buckley, Katharine (AGR)</dc:creator>
  <cp:lastModifiedBy>Buckley, Katharine (AGR)</cp:lastModifiedBy>
  <cp:revision>3</cp:revision>
  <dcterms:created xsi:type="dcterms:W3CDTF">2020-02-26T01:32:18Z</dcterms:created>
  <dcterms:modified xsi:type="dcterms:W3CDTF">2020-03-12T21:56:09Z</dcterms:modified>
</cp:coreProperties>
</file>