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24" r:id="rId2"/>
    <p:sldId id="301" r:id="rId3"/>
    <p:sldId id="313" r:id="rId4"/>
    <p:sldId id="297" r:id="rId5"/>
    <p:sldId id="363" r:id="rId6"/>
    <p:sldId id="299" r:id="rId7"/>
    <p:sldId id="323" r:id="rId8"/>
    <p:sldId id="346" r:id="rId9"/>
    <p:sldId id="295" r:id="rId10"/>
    <p:sldId id="336" r:id="rId11"/>
    <p:sldId id="325" r:id="rId12"/>
    <p:sldId id="326" r:id="rId13"/>
    <p:sldId id="362" r:id="rId14"/>
    <p:sldId id="344" r:id="rId15"/>
    <p:sldId id="327" r:id="rId16"/>
    <p:sldId id="330" r:id="rId17"/>
    <p:sldId id="364" r:id="rId18"/>
    <p:sldId id="365" r:id="rId19"/>
    <p:sldId id="329" r:id="rId20"/>
    <p:sldId id="357" r:id="rId21"/>
    <p:sldId id="354" r:id="rId22"/>
    <p:sldId id="328" r:id="rId23"/>
    <p:sldId id="345" r:id="rId24"/>
    <p:sldId id="355" r:id="rId25"/>
    <p:sldId id="356" r:id="rId26"/>
    <p:sldId id="314" r:id="rId27"/>
    <p:sldId id="300" r:id="rId28"/>
    <p:sldId id="310" r:id="rId29"/>
    <p:sldId id="361" r:id="rId30"/>
    <p:sldId id="316" r:id="rId31"/>
  </p:sldIdLst>
  <p:sldSz cx="9144000" cy="5143500" type="screen16x9"/>
  <p:notesSz cx="7077075" cy="936307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4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401"/>
    <a:srgbClr val="1F4C63"/>
    <a:srgbClr val="D45F37"/>
    <a:srgbClr val="D0E3EA"/>
    <a:srgbClr val="E9F1F5"/>
    <a:srgbClr val="003366"/>
    <a:srgbClr val="CFAD21"/>
    <a:srgbClr val="FBCA01"/>
    <a:srgbClr val="E6BE0E"/>
    <a:srgbClr val="ACC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747" autoAdjust="0"/>
  </p:normalViewPr>
  <p:slideViewPr>
    <p:cSldViewPr>
      <p:cViewPr varScale="1">
        <p:scale>
          <a:sx n="131" d="100"/>
          <a:sy n="131" d="100"/>
        </p:scale>
        <p:origin x="852" y="150"/>
      </p:cViewPr>
      <p:guideLst>
        <p:guide orient="horz" pos="1620"/>
        <p:guide pos="5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7" d="100"/>
        <a:sy n="157" d="100"/>
      </p:scale>
      <p:origin x="0" y="-10421"/>
    </p:cViewPr>
  </p:sorterViewPr>
  <p:notesViewPr>
    <p:cSldViewPr>
      <p:cViewPr varScale="1">
        <p:scale>
          <a:sx n="63" d="100"/>
          <a:sy n="63" d="100"/>
        </p:scale>
        <p:origin x="3091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00BEA5E-F320-4718-80EF-A6DAA2E6D6E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02E3B18-D3DC-43D4-B27E-D93B7A7F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2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310B636-BF0D-4C27-B4B8-8CB34996087A}" type="datetimeFigureOut">
              <a:rPr lang="id-ID" smtClean="0"/>
              <a:pPr/>
              <a:t>20/08/2020</a:t>
            </a:fld>
            <a:endParaRPr lang="id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id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7DC915C-692A-4AB2-9B12-372CFCA4DD79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1865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1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33902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10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99263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11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85628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12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62227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13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75015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14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08544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15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30242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16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83729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17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44001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18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14741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19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3074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2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59893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20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72356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21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55669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22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59809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23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27691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24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22864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25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67341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26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87059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27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82805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28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108986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29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0346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3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933046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30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1089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4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96059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5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5599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6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69927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7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90313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8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43853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C915C-692A-4AB2-9B12-372CFCA4DD79}" type="slidenum">
              <a:rPr lang="id-ID" smtClean="0"/>
              <a:pPr/>
              <a:t>9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9968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7B06F3F-0EB0-40C7-A0B0-D9F95977CCC0}" type="datetimeFigureOut">
              <a:rPr lang="id-ID" smtClean="0"/>
              <a:pPr/>
              <a:t>20/08/2020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FF3BB8-C915-47ED-9B9E-A758672D3CB8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7B06F3F-0EB0-40C7-A0B0-D9F95977CCC0}" type="datetimeFigureOut">
              <a:rPr lang="id-ID" smtClean="0"/>
              <a:pPr/>
              <a:t>20/08/2020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FF3BB8-C915-47ED-9B9E-A758672D3CB8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7B06F3F-0EB0-40C7-A0B0-D9F95977CCC0}" type="datetimeFigureOut">
              <a:rPr lang="id-ID" smtClean="0"/>
              <a:pPr/>
              <a:t>20/08/2020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FF3BB8-C915-47ED-9B9E-A758672D3CB8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7B06F3F-0EB0-40C7-A0B0-D9F95977CCC0}" type="datetimeFigureOut">
              <a:rPr lang="id-ID" smtClean="0"/>
              <a:pPr/>
              <a:t>20/08/2020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FF3BB8-C915-47ED-9B9E-A758672D3CB8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7B06F3F-0EB0-40C7-A0B0-D9F95977CCC0}" type="datetimeFigureOut">
              <a:rPr lang="id-ID" smtClean="0"/>
              <a:pPr/>
              <a:t>20/08/2020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FF3BB8-C915-47ED-9B9E-A758672D3CB8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7B06F3F-0EB0-40C7-A0B0-D9F95977CCC0}" type="datetimeFigureOut">
              <a:rPr lang="id-ID" smtClean="0"/>
              <a:pPr/>
              <a:t>20/08/2020</a:t>
            </a:fld>
            <a:endParaRPr lang="id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FF3BB8-C915-47ED-9B9E-A758672D3CB8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7B06F3F-0EB0-40C7-A0B0-D9F95977CCC0}" type="datetimeFigureOut">
              <a:rPr lang="id-ID" smtClean="0"/>
              <a:pPr/>
              <a:t>20/08/2020</a:t>
            </a:fld>
            <a:endParaRPr lang="id-ID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FF3BB8-C915-47ED-9B9E-A758672D3CB8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7B06F3F-0EB0-40C7-A0B0-D9F95977CCC0}" type="datetimeFigureOut">
              <a:rPr lang="id-ID" smtClean="0"/>
              <a:pPr/>
              <a:t>20/08/2020</a:t>
            </a:fld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FF3BB8-C915-47ED-9B9E-A758672D3CB8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7B06F3F-0EB0-40C7-A0B0-D9F95977CCC0}" type="datetimeFigureOut">
              <a:rPr lang="id-ID" smtClean="0"/>
              <a:pPr/>
              <a:t>20/08/2020</a:t>
            </a:fld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FF3BB8-C915-47ED-9B9E-A758672D3CB8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7B06F3F-0EB0-40C7-A0B0-D9F95977CCC0}" type="datetimeFigureOut">
              <a:rPr lang="id-ID" smtClean="0"/>
              <a:pPr/>
              <a:t>20/08/2020</a:t>
            </a:fld>
            <a:endParaRPr lang="id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FF3BB8-C915-47ED-9B9E-A758672D3CB8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7B06F3F-0EB0-40C7-A0B0-D9F95977CCC0}" type="datetimeFigureOut">
              <a:rPr lang="id-ID" smtClean="0"/>
              <a:pPr/>
              <a:t>20/08/2020</a:t>
            </a:fld>
            <a:endParaRPr lang="id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FF3BB8-C915-47ED-9B9E-A758672D3CB8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7B06F3F-0EB0-40C7-A0B0-D9F95977CCC0}" type="datetimeFigureOut">
              <a:rPr lang="id-ID" smtClean="0"/>
              <a:pPr/>
              <a:t>20/08/2020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FF3BB8-C915-47ED-9B9E-A758672D3CB8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ultryhub.org/" TargetMode="External"/><Relationship Id="rId3" Type="http://schemas.openxmlformats.org/officeDocument/2006/relationships/hyperlink" Target="https://agr.wa.gov/departments/animals-livestock-and-pets/avian-health" TargetMode="External"/><Relationship Id="rId7" Type="http://schemas.openxmlformats.org/officeDocument/2006/relationships/hyperlink" Target="https://poultry.extension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ddl.vetmed.wsu.edu/avian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www.aphis.usda.gov/aphis/ourfocus/animalhealth/animal-disease-information/avian/defend-the-flock-program" TargetMode="External"/><Relationship Id="rId10" Type="http://schemas.openxmlformats.org/officeDocument/2006/relationships/hyperlink" Target="http://www.cfsph.iastate.edu/" TargetMode="External"/><Relationship Id="rId4" Type="http://schemas.openxmlformats.org/officeDocument/2006/relationships/hyperlink" Target="https://www.aphis.usda.gov/aphis/ourfocus/animalhealth/animal-disease-information/avian" TargetMode="External"/><Relationship Id="rId9" Type="http://schemas.openxmlformats.org/officeDocument/2006/relationships/hyperlink" Target="https://www.uspoultry.org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7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F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219200" y="2343150"/>
            <a:ext cx="4838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58" y="259005"/>
            <a:ext cx="2487168" cy="6148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89039" y="801252"/>
            <a:ext cx="6830961" cy="1699327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chemeClr val="bg1"/>
                </a:solidFill>
              </a:rPr>
              <a:t>WSDA Avian Health Program</a:t>
            </a:r>
            <a:r>
              <a:rPr lang="en-US" sz="4000" b="1" dirty="0">
                <a:solidFill>
                  <a:schemeClr val="bg1"/>
                </a:solidFill>
              </a:rPr>
              <a:t/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Avian </a:t>
            </a:r>
            <a:r>
              <a:rPr lang="en-US" sz="4000" b="1" dirty="0" smtClean="0">
                <a:solidFill>
                  <a:schemeClr val="bg1"/>
                </a:solidFill>
              </a:rPr>
              <a:t>Disease Prevention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Training </a:t>
            </a:r>
            <a:r>
              <a:rPr lang="en-US" sz="4000" b="1" dirty="0">
                <a:solidFill>
                  <a:schemeClr val="bg1"/>
                </a:solidFill>
              </a:rPr>
              <a:t>Course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Duck, Bird, Bill, Poultry, Water Bird, Beak, Close-U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2" r="24487"/>
          <a:stretch/>
        </p:blipFill>
        <p:spPr bwMode="auto">
          <a:xfrm>
            <a:off x="381000" y="2800350"/>
            <a:ext cx="1371600" cy="1958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6" name="Picture 8" descr="Budgie, Bird, Blue, White, Blue And White Budgi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0" t="10148" r="23487" b="11590"/>
          <a:stretch/>
        </p:blipFill>
        <p:spPr bwMode="auto">
          <a:xfrm rot="304425">
            <a:off x="2350234" y="2802223"/>
            <a:ext cx="2080050" cy="1864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8" name="Picture 10" descr="Peacock, Bird, Poultry, Feather, Bil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8"/>
          <a:stretch/>
        </p:blipFill>
        <p:spPr bwMode="auto">
          <a:xfrm rot="475508">
            <a:off x="7114193" y="3041686"/>
            <a:ext cx="1755774" cy="1627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0" name="Picture 12" descr="Chicken, Rooster, Bird, Fowl, Anima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5" t="7402" r="7335"/>
          <a:stretch/>
        </p:blipFill>
        <p:spPr bwMode="auto">
          <a:xfrm>
            <a:off x="4953000" y="3099898"/>
            <a:ext cx="1752600" cy="1682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4" name="Picture 16" descr="Animal, Bird, Goose, Bill, Poultry, Water Bird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8978" r="17091"/>
          <a:stretch/>
        </p:blipFill>
        <p:spPr bwMode="auto">
          <a:xfrm>
            <a:off x="7252126" y="1073630"/>
            <a:ext cx="1437899" cy="1489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768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1" y="92057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 smtClean="0">
                <a:solidFill>
                  <a:srgbClr val="1F4C63"/>
                </a:solidFill>
                <a:latin typeface="Cambria" panose="02040503050406030204" pitchFamily="18" charset="0"/>
                <a:ea typeface="+mj-ea"/>
                <a:cs typeface="Microsoft Sans Serif" panose="020B0604020202020204" pitchFamily="34" charset="0"/>
              </a:rPr>
              <a:t>Poultry Pathogens</a:t>
            </a:r>
            <a:endParaRPr lang="en-US" sz="2800" b="1" kern="100" dirty="0">
              <a:solidFill>
                <a:srgbClr val="1F4C63"/>
              </a:solidFill>
              <a:latin typeface="Cambria" panose="02040503050406030204" pitchFamily="18" charset="0"/>
              <a:ea typeface="+mj-ea"/>
              <a:cs typeface="Microsoft Sans Serif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666750"/>
            <a:ext cx="8435788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11377" y="724686"/>
            <a:ext cx="4950618" cy="4133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2400" dirty="0" smtClean="0"/>
              <a:t>Infectious </a:t>
            </a:r>
            <a:r>
              <a:rPr lang="en-US" sz="2400" dirty="0"/>
              <a:t>diseases </a:t>
            </a:r>
            <a:r>
              <a:rPr lang="en-US" sz="2400" dirty="0" smtClean="0"/>
              <a:t>are </a:t>
            </a:r>
            <a:r>
              <a:rPr lang="en-US" sz="2400" dirty="0"/>
              <a:t>caused </a:t>
            </a:r>
            <a:r>
              <a:rPr lang="en-US" sz="2400" dirty="0" smtClean="0"/>
              <a:t>by: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Bacteria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400" dirty="0" smtClean="0"/>
              <a:t>Salmonella </a:t>
            </a:r>
            <a:r>
              <a:rPr lang="en-US" sz="2400" dirty="0" err="1"/>
              <a:t>Pullorum</a:t>
            </a:r>
            <a:r>
              <a:rPr lang="en-US" sz="2400" dirty="0"/>
              <a:t>-Typhoid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400" i="1" dirty="0" smtClean="0"/>
              <a:t>Mycoplasma </a:t>
            </a:r>
            <a:r>
              <a:rPr lang="en-US" sz="2400" i="1" dirty="0" err="1"/>
              <a:t>g</a:t>
            </a:r>
            <a:r>
              <a:rPr lang="en-US" sz="2400" i="1" dirty="0" err="1" smtClean="0"/>
              <a:t>allisepticum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 smtClean="0"/>
              <a:t>Viruses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400" dirty="0" smtClean="0"/>
              <a:t>Avian </a:t>
            </a:r>
            <a:r>
              <a:rPr lang="en-US" sz="2400" dirty="0" smtClean="0"/>
              <a:t>influenza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400" dirty="0" smtClean="0"/>
              <a:t>Marek’s </a:t>
            </a:r>
            <a:r>
              <a:rPr lang="en-US" sz="2400" dirty="0" smtClean="0"/>
              <a:t>disease (</a:t>
            </a:r>
            <a:r>
              <a:rPr lang="en-US" sz="2400" dirty="0" smtClean="0"/>
              <a:t>herpes)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400" dirty="0" smtClean="0"/>
              <a:t>Virulent </a:t>
            </a:r>
            <a:r>
              <a:rPr lang="en-US" sz="2400" dirty="0" smtClean="0"/>
              <a:t>Newcastle disease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  <a:tab pos="796925" algn="l"/>
              </a:tabLst>
            </a:pPr>
            <a:r>
              <a:rPr lang="en-US" sz="2400" dirty="0" smtClean="0"/>
              <a:t>Fungi</a:t>
            </a:r>
            <a:endParaRPr lang="en-US" sz="2400" dirty="0"/>
          </a:p>
          <a:p>
            <a:pPr marL="512763" indent="-52388" defTabSz="796925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400" dirty="0" smtClean="0"/>
              <a:t>	</a:t>
            </a:r>
            <a:r>
              <a:rPr lang="en-US" sz="2400" dirty="0" err="1" smtClean="0"/>
              <a:t>Aspergillosis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 smtClean="0">
                <a:ea typeface="+mj-ea"/>
                <a:cs typeface="+mj-cs"/>
              </a:rPr>
              <a:t>Parasites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		</a:t>
            </a:r>
          </a:p>
          <a:p>
            <a:pPr marL="228600" indent="-228600">
              <a:lnSpc>
                <a:spcPct val="95000"/>
              </a:lnSpc>
              <a:spcBef>
                <a:spcPct val="0"/>
              </a:spcBef>
              <a:buClr>
                <a:srgbClr val="D45F37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D45F37"/>
              </a:buCl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230188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tabLst>
                <a:tab pos="230188" algn="l"/>
              </a:tabLst>
              <a:defRPr/>
            </a:pPr>
            <a:endParaRPr lang="en-US" sz="24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230188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tabLst>
                <a:tab pos="230188" algn="l"/>
              </a:tabLst>
              <a:defRPr/>
            </a:pPr>
            <a:endParaRPr kumimoji="0" lang="en-US" sz="2400" i="0" u="none" strike="noStrike" kern="1200" cap="none" spc="0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742" y="859052"/>
            <a:ext cx="2565561" cy="3860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rot="16200000">
            <a:off x="8088838" y="4177436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USDA APHIS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485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 smtClean="0">
                <a:solidFill>
                  <a:srgbClr val="1F4C63"/>
                </a:solidFill>
                <a:latin typeface="Cambria" panose="02040503050406030204" pitchFamily="18" charset="0"/>
                <a:ea typeface="+mj-ea"/>
                <a:cs typeface="Microsoft Sans Serif" panose="020B0604020202020204" pitchFamily="34" charset="0"/>
              </a:rPr>
              <a:t>Poultry Parasites</a:t>
            </a:r>
            <a:endParaRPr lang="en-US" sz="2800" b="1" kern="100" dirty="0">
              <a:solidFill>
                <a:srgbClr val="1F4C63"/>
              </a:solidFill>
              <a:latin typeface="Cambria" panose="02040503050406030204" pitchFamily="18" charset="0"/>
              <a:ea typeface="+mj-ea"/>
              <a:cs typeface="Microsoft Sans Serif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666750"/>
            <a:ext cx="8435788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742950"/>
            <a:ext cx="7924800" cy="4038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tabLst>
                <a:tab pos="685800" algn="l"/>
              </a:tabLs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	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		</a:t>
            </a:r>
          </a:p>
          <a:p>
            <a:pPr marL="228600" indent="-228600">
              <a:lnSpc>
                <a:spcPct val="95000"/>
              </a:lnSpc>
              <a:spcBef>
                <a:spcPct val="0"/>
              </a:spcBef>
              <a:buClr>
                <a:srgbClr val="D45F37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D45F37"/>
              </a:buCl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230188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tabLst>
                <a:tab pos="230188" algn="l"/>
              </a:tabLst>
              <a:defRPr/>
            </a:pPr>
            <a:endParaRPr lang="en-US" sz="24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230188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tabLst>
                <a:tab pos="230188" algn="l"/>
              </a:tabLst>
              <a:defRPr/>
            </a:pPr>
            <a:endParaRPr kumimoji="0" lang="en-US" sz="2400" i="0" u="none" strike="noStrike" kern="1200" cap="none" spc="0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814" y="739088"/>
            <a:ext cx="4268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Internal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Nematodes (roundworms)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Protozoa </a:t>
            </a:r>
            <a:r>
              <a:rPr lang="en-US" sz="2400" dirty="0" smtClean="0"/>
              <a:t>(</a:t>
            </a:r>
            <a:r>
              <a:rPr lang="en-US" sz="2400" dirty="0" err="1" smtClean="0"/>
              <a:t>coccidia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External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Lice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Mites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94" y="748824"/>
            <a:ext cx="4148046" cy="28577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24984" y="3579412"/>
            <a:ext cx="403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http://entnemdept.ufl.edu/creatures/livestock/poultry/chicken_mite.htm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62250"/>
            <a:ext cx="1990041" cy="1581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437444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Ascarids</a:t>
            </a:r>
            <a:r>
              <a:rPr lang="en-US" sz="1000" dirty="0" smtClean="0"/>
              <a:t>. http</a:t>
            </a:r>
            <a:r>
              <a:rPr lang="en-US" sz="1000" dirty="0"/>
              <a:t>://niagabastomi.blogspot.com/2016/06/obati-ayam-untuk-parasit-cacing-sebelum.html</a:t>
            </a:r>
          </a:p>
        </p:txBody>
      </p:sp>
    </p:spTree>
    <p:extLst>
      <p:ext uri="{BB962C8B-B14F-4D97-AF65-F5344CB8AC3E}">
        <p14:creationId xmlns:p14="http://schemas.microsoft.com/office/powerpoint/2010/main" val="15383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 smtClean="0">
                <a:solidFill>
                  <a:srgbClr val="1F4C63"/>
                </a:solidFill>
                <a:latin typeface="Cambria" panose="02040503050406030204" pitchFamily="18" charset="0"/>
                <a:ea typeface="+mj-ea"/>
                <a:cs typeface="Microsoft Sans Serif" panose="020B0604020202020204" pitchFamily="34" charset="0"/>
              </a:rPr>
              <a:t>Signs of Illness</a:t>
            </a:r>
            <a:endParaRPr lang="en-US" sz="2800" b="1" kern="100" dirty="0">
              <a:solidFill>
                <a:srgbClr val="1F4C63"/>
              </a:solidFill>
              <a:latin typeface="Cambria" panose="02040503050406030204" pitchFamily="18" charset="0"/>
              <a:ea typeface="+mj-ea"/>
              <a:cs typeface="Microsoft Sans Serif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666750"/>
            <a:ext cx="8435788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• General symptoms</a:t>
            </a:r>
          </a:p>
          <a:p>
            <a:r>
              <a:rPr lang="en-US" dirty="0"/>
              <a:t>– Ruffled feathers</a:t>
            </a:r>
          </a:p>
          <a:p>
            <a:r>
              <a:rPr lang="en-US" dirty="0"/>
              <a:t>– Weight loss</a:t>
            </a:r>
          </a:p>
          <a:p>
            <a:r>
              <a:rPr lang="en-US" dirty="0"/>
              <a:t>– Decreased appetite</a:t>
            </a:r>
          </a:p>
          <a:p>
            <a:r>
              <a:rPr lang="en-US" dirty="0"/>
              <a:t>– Drooping wings</a:t>
            </a:r>
          </a:p>
          <a:p>
            <a:r>
              <a:rPr lang="en-US" dirty="0"/>
              <a:t>– Depressed behavior</a:t>
            </a:r>
          </a:p>
          <a:p>
            <a:r>
              <a:rPr lang="en-US" dirty="0"/>
              <a:t>(pet birds)</a:t>
            </a:r>
          </a:p>
          <a:p>
            <a:r>
              <a:rPr lang="en-US" dirty="0"/>
              <a:t>– Failure to stand on</a:t>
            </a:r>
          </a:p>
          <a:p>
            <a:r>
              <a:rPr lang="en-US" dirty="0"/>
              <a:t>perches (pet birds</a:t>
            </a:r>
            <a:endParaRPr lang="id-ID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343" y="757559"/>
            <a:ext cx="43758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General signs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Ruffled </a:t>
            </a:r>
            <a:r>
              <a:rPr lang="en-US" sz="2400" dirty="0"/>
              <a:t>feathers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Weight </a:t>
            </a:r>
            <a:r>
              <a:rPr lang="en-US" sz="2400" dirty="0"/>
              <a:t>loss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Decreased </a:t>
            </a:r>
            <a:r>
              <a:rPr lang="en-US" sz="2400" dirty="0"/>
              <a:t>appetite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Drooping </a:t>
            </a:r>
            <a:r>
              <a:rPr lang="en-US" sz="2400" dirty="0"/>
              <a:t>wings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Depressed </a:t>
            </a:r>
            <a:r>
              <a:rPr lang="en-US" sz="2400" dirty="0"/>
              <a:t>behavior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Failure </a:t>
            </a:r>
            <a:r>
              <a:rPr lang="en-US" sz="2400" dirty="0"/>
              <a:t>to stand </a:t>
            </a:r>
            <a:r>
              <a:rPr lang="en-US" sz="2400" dirty="0" smtClean="0"/>
              <a:t>on perches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Digestive system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Diarrhea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Vomiting feed or </a:t>
            </a:r>
            <a:r>
              <a:rPr lang="en-US" sz="2400" dirty="0" smtClean="0"/>
              <a:t>water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Crop or gizzard impaction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8394" y="762901"/>
            <a:ext cx="40629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Respiratory </a:t>
            </a:r>
            <a:r>
              <a:rPr lang="en-US" sz="2400" dirty="0"/>
              <a:t>system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Sneezing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Coughing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Nasal </a:t>
            </a:r>
            <a:r>
              <a:rPr lang="en-US" sz="2400" dirty="0"/>
              <a:t>discharge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Gasping </a:t>
            </a:r>
            <a:r>
              <a:rPr lang="en-US" sz="2400" dirty="0"/>
              <a:t>for air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Labored breathing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Elevated respiratory rate</a:t>
            </a:r>
            <a:endParaRPr lang="en-US" sz="2400" dirty="0"/>
          </a:p>
        </p:txBody>
      </p:sp>
      <p:pic>
        <p:nvPicPr>
          <p:cNvPr id="6146" name="Picture 2" descr="Animal, Avian, Beak, Bird, Close-Up, Color, Feath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53" y="3416744"/>
            <a:ext cx="1368839" cy="137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 smtClean="0">
                <a:solidFill>
                  <a:srgbClr val="1F4C63"/>
                </a:solidFill>
                <a:latin typeface="Cambria" panose="02040503050406030204" pitchFamily="18" charset="0"/>
                <a:ea typeface="+mj-ea"/>
                <a:cs typeface="Microsoft Sans Serif" panose="020B0604020202020204" pitchFamily="34" charset="0"/>
              </a:rPr>
              <a:t>Signs of Illness</a:t>
            </a:r>
            <a:endParaRPr lang="en-US" sz="2800" b="1" kern="100" dirty="0">
              <a:solidFill>
                <a:srgbClr val="1F4C63"/>
              </a:solidFill>
              <a:latin typeface="Cambria" panose="02040503050406030204" pitchFamily="18" charset="0"/>
              <a:ea typeface="+mj-ea"/>
              <a:cs typeface="Microsoft Sans Serif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666750"/>
            <a:ext cx="8435788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• General symptoms</a:t>
            </a:r>
          </a:p>
          <a:p>
            <a:r>
              <a:rPr lang="en-US" dirty="0"/>
              <a:t>– Ruffled feathers</a:t>
            </a:r>
          </a:p>
          <a:p>
            <a:r>
              <a:rPr lang="en-US" dirty="0"/>
              <a:t>– Weight loss</a:t>
            </a:r>
          </a:p>
          <a:p>
            <a:r>
              <a:rPr lang="en-US" dirty="0"/>
              <a:t>– Decreased appetite</a:t>
            </a:r>
          </a:p>
          <a:p>
            <a:r>
              <a:rPr lang="en-US" dirty="0"/>
              <a:t>– Drooping wings</a:t>
            </a:r>
          </a:p>
          <a:p>
            <a:r>
              <a:rPr lang="en-US" dirty="0"/>
              <a:t>– Depressed behavior</a:t>
            </a:r>
          </a:p>
          <a:p>
            <a:r>
              <a:rPr lang="en-US" dirty="0"/>
              <a:t>(pet birds)</a:t>
            </a:r>
          </a:p>
          <a:p>
            <a:r>
              <a:rPr lang="en-US" dirty="0"/>
              <a:t>– Failure to stand on</a:t>
            </a:r>
          </a:p>
          <a:p>
            <a:r>
              <a:rPr lang="en-US" dirty="0"/>
              <a:t>perches (pet birds</a:t>
            </a:r>
            <a:endParaRPr lang="id-ID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343" y="757559"/>
            <a:ext cx="4375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Reproductive </a:t>
            </a:r>
            <a:r>
              <a:rPr lang="en-US" sz="2400" dirty="0"/>
              <a:t>system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Decreased egg production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Malformed </a:t>
            </a:r>
            <a:r>
              <a:rPr lang="en-US" sz="2400" dirty="0"/>
              <a:t>eggs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Low </a:t>
            </a:r>
            <a:r>
              <a:rPr lang="en-US" sz="2400" dirty="0"/>
              <a:t>fertility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08394" y="762901"/>
            <a:ext cx="42559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Nervous system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Weakness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Circling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Muscle </a:t>
            </a:r>
            <a:r>
              <a:rPr lang="en-US" sz="2400" dirty="0"/>
              <a:t>tremors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Severe </a:t>
            </a:r>
            <a:r>
              <a:rPr lang="en-US" sz="2400" dirty="0"/>
              <a:t>depression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Twisting </a:t>
            </a:r>
            <a:r>
              <a:rPr lang="en-US" sz="2400" dirty="0"/>
              <a:t>of head </a:t>
            </a:r>
            <a:r>
              <a:rPr lang="en-US" sz="2400" dirty="0" smtClean="0"/>
              <a:t>or neck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Lameness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Paralysis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78692"/>
            <a:ext cx="3200399" cy="240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 smtClean="0">
                <a:solidFill>
                  <a:srgbClr val="1F4C63"/>
                </a:solidFill>
                <a:latin typeface="Cambria" panose="02040503050406030204" pitchFamily="18" charset="0"/>
                <a:ea typeface="+mj-ea"/>
                <a:cs typeface="Microsoft Sans Serif" panose="020B0604020202020204" pitchFamily="34" charset="0"/>
              </a:rPr>
              <a:t>The Disease Triad</a:t>
            </a:r>
            <a:endParaRPr lang="en-US" sz="2800" b="1" kern="100" dirty="0">
              <a:solidFill>
                <a:srgbClr val="1F4C63"/>
              </a:solidFill>
              <a:latin typeface="Cambria" panose="02040503050406030204" pitchFamily="18" charset="0"/>
              <a:ea typeface="+mj-ea"/>
              <a:cs typeface="Microsoft Sans Serif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750" y="635152"/>
            <a:ext cx="8435788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k</a:t>
            </a:r>
            <a:endParaRPr lang="id-ID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750" y="701189"/>
            <a:ext cx="46282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Disease occurs when environmental, pathogen, and host factors align </a:t>
            </a:r>
          </a:p>
          <a:p>
            <a:endParaRPr lang="en-US" sz="1000" dirty="0"/>
          </a:p>
          <a:p>
            <a:endParaRPr lang="en-US" sz="2300" dirty="0" smtClean="0"/>
          </a:p>
          <a:p>
            <a:endParaRPr lang="en-US" sz="2300" dirty="0"/>
          </a:p>
          <a:p>
            <a:r>
              <a:rPr lang="en-US" sz="2300" dirty="0" smtClean="0"/>
              <a:t>To reduce the likelihood of      disease, address each factor: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300" dirty="0" smtClean="0"/>
              <a:t>Increase host resistance</a:t>
            </a:r>
            <a:endParaRPr lang="en-US" sz="23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300" dirty="0" smtClean="0"/>
              <a:t>Correct </a:t>
            </a:r>
            <a:r>
              <a:rPr lang="en-US" sz="2300" dirty="0"/>
              <a:t>environmental               conditions promoting disease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300" dirty="0" smtClean="0"/>
              <a:t>Reduce pathogen exposure</a:t>
            </a:r>
            <a:endParaRPr lang="en-US" sz="2300" dirty="0"/>
          </a:p>
        </p:txBody>
      </p:sp>
      <p:sp>
        <p:nvSpPr>
          <p:cNvPr id="2" name="Oval 1"/>
          <p:cNvSpPr/>
          <p:nvPr/>
        </p:nvSpPr>
        <p:spPr>
          <a:xfrm>
            <a:off x="3959178" y="1657350"/>
            <a:ext cx="2590800" cy="234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HOST FACTORS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08530" y="635152"/>
            <a:ext cx="2590800" cy="2348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PATHOGEN FACTORS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52155" y="2114590"/>
            <a:ext cx="2590800" cy="234193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ENVIRONMENTAL FACTORS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6351145" y="2655570"/>
            <a:ext cx="152400" cy="153462"/>
          </a:xfrm>
          <a:prstGeom prst="star5">
            <a:avLst/>
          </a:prstGeom>
          <a:solidFill>
            <a:srgbClr val="FBB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76725" y="1365601"/>
            <a:ext cx="2083945" cy="13030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4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 smtClean="0">
                <a:solidFill>
                  <a:srgbClr val="1F4C63"/>
                </a:solidFill>
                <a:latin typeface="Cambria" panose="02040503050406030204" pitchFamily="18" charset="0"/>
                <a:ea typeface="+mj-ea"/>
                <a:cs typeface="Microsoft Sans Serif" panose="020B0604020202020204" pitchFamily="34" charset="0"/>
              </a:rPr>
              <a:t>Increase Bird Resistance</a:t>
            </a:r>
            <a:endParaRPr lang="en-US" sz="2800" b="1" kern="100" dirty="0">
              <a:solidFill>
                <a:srgbClr val="1F4C63"/>
              </a:solidFill>
              <a:latin typeface="Cambria" panose="02040503050406030204" pitchFamily="18" charset="0"/>
              <a:ea typeface="+mj-ea"/>
              <a:cs typeface="Microsoft Sans Serif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9" y="666750"/>
            <a:ext cx="8815817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598" y="742950"/>
            <a:ext cx="7772402" cy="4038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Ensure proper nutrition</a:t>
            </a:r>
          </a:p>
          <a:p>
            <a:pPr marL="62865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Provide adequate quantity and quality of </a:t>
            </a:r>
            <a:r>
              <a:rPr lang="en-US" sz="2400" dirty="0"/>
              <a:t>food and </a:t>
            </a:r>
            <a:r>
              <a:rPr lang="en-US" sz="2400" dirty="0" smtClean="0"/>
              <a:t>water</a:t>
            </a:r>
          </a:p>
          <a:p>
            <a:pPr marL="62865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Commercial diets more likely to meet birds’ needs</a:t>
            </a:r>
            <a:endParaRPr lang="en-US" sz="2400" dirty="0"/>
          </a:p>
          <a:p>
            <a:pPr marL="62865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Monitor </a:t>
            </a:r>
            <a:r>
              <a:rPr lang="en-US" sz="2400" dirty="0"/>
              <a:t>weight periodically</a:t>
            </a:r>
          </a:p>
          <a:p>
            <a:pPr marL="62865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Feed </a:t>
            </a:r>
            <a:r>
              <a:rPr lang="en-US" sz="2400" dirty="0"/>
              <a:t>pet birds more than </a:t>
            </a:r>
            <a:r>
              <a:rPr lang="en-US" sz="2400" dirty="0" smtClean="0"/>
              <a:t>just seeds– provide fruits</a:t>
            </a:r>
            <a:r>
              <a:rPr lang="en-US" sz="2400" dirty="0"/>
              <a:t>, </a:t>
            </a:r>
            <a:r>
              <a:rPr lang="en-US" sz="2400" dirty="0" smtClean="0"/>
              <a:t>leafy vegetables</a:t>
            </a:r>
            <a:r>
              <a:rPr lang="en-US" sz="2400" dirty="0"/>
              <a:t>, </a:t>
            </a:r>
            <a:r>
              <a:rPr lang="en-US" sz="2400" dirty="0" smtClean="0"/>
              <a:t>and sprouted seeds for a balanced diet</a:t>
            </a:r>
          </a:p>
          <a:p>
            <a:pPr marL="62865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Give the proper diet for stage of life and production (e.g. layers)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Consult a </a:t>
            </a:r>
            <a:r>
              <a:rPr lang="en-US" sz="2400" dirty="0"/>
              <a:t>veterinarian </a:t>
            </a:r>
            <a:r>
              <a:rPr lang="en-US" sz="2400" dirty="0" smtClean="0"/>
              <a:t>to discuss illnesses and treatments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+mj-ea"/>
                <a:cs typeface="+mj-cs"/>
              </a:rPr>
              <a:t>Minimize bird stress</a:t>
            </a:r>
            <a:endParaRPr lang="en-US" sz="2000" dirty="0"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230188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tabLst>
                <a:tab pos="230188" algn="l"/>
              </a:tabLst>
              <a:defRPr/>
            </a:pPr>
            <a:endParaRPr lang="en-US" sz="24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230188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tabLst>
                <a:tab pos="230188" algn="l"/>
              </a:tabLst>
              <a:defRPr/>
            </a:pPr>
            <a:endParaRPr kumimoji="0" lang="en-US" sz="2400" i="0" u="none" strike="noStrike" kern="1200" cap="none" spc="0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 smtClean="0">
                <a:solidFill>
                  <a:srgbClr val="1F4C63"/>
                </a:solidFill>
                <a:latin typeface="Cambria" panose="02040503050406030204" pitchFamily="18" charset="0"/>
                <a:ea typeface="+mj-ea"/>
                <a:cs typeface="Microsoft Sans Serif" panose="020B0604020202020204" pitchFamily="34" charset="0"/>
              </a:rPr>
              <a:t>Minimize Bird Stress</a:t>
            </a:r>
            <a:endParaRPr lang="en-US" sz="2800" b="1" kern="100" dirty="0">
              <a:solidFill>
                <a:srgbClr val="1F4C63"/>
              </a:solidFill>
              <a:latin typeface="Cambria" panose="02040503050406030204" pitchFamily="18" charset="0"/>
              <a:ea typeface="+mj-ea"/>
              <a:cs typeface="Microsoft Sans Serif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666750"/>
            <a:ext cx="8435788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742950"/>
            <a:ext cx="8077200" cy="4038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Control predators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Control </a:t>
            </a:r>
            <a:r>
              <a:rPr lang="en-US" sz="2400" dirty="0"/>
              <a:t>dust </a:t>
            </a:r>
            <a:r>
              <a:rPr lang="en-US" sz="2400" dirty="0" smtClean="0"/>
              <a:t>in pens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Minimize changes in bird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Limit visitors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caretaker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Prevent ammonia fume accumulation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Establish a clean and calm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Maintain </a:t>
            </a:r>
            <a:r>
              <a:rPr lang="en-US" sz="2400" dirty="0"/>
              <a:t>proper </a:t>
            </a:r>
            <a:r>
              <a:rPr lang="en-US" sz="2400" dirty="0" smtClean="0"/>
              <a:t>temperature for bird                              comfort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 toys and enrichment activities for pet </a:t>
            </a:r>
            <a:r>
              <a:rPr lang="en-US" sz="2400" dirty="0" smtClean="0"/>
              <a:t>birds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Give </a:t>
            </a:r>
            <a:r>
              <a:rPr lang="en-US" sz="2400" dirty="0"/>
              <a:t>birds </a:t>
            </a:r>
            <a:r>
              <a:rPr lang="en-US" sz="2400" dirty="0" smtClean="0"/>
              <a:t>adequate </a:t>
            </a:r>
            <a:r>
              <a:rPr lang="en-US" sz="2400" dirty="0"/>
              <a:t>space, ventilation, shade, </a:t>
            </a:r>
            <a:r>
              <a:rPr lang="en-US" sz="2400" dirty="0" smtClean="0"/>
              <a:t>and nutrition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		</a:t>
            </a:r>
          </a:p>
          <a:p>
            <a:pPr marL="228600" indent="-228600">
              <a:lnSpc>
                <a:spcPct val="95000"/>
              </a:lnSpc>
              <a:spcBef>
                <a:spcPct val="0"/>
              </a:spcBef>
              <a:buClr>
                <a:srgbClr val="D45F37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D45F37"/>
              </a:buCl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230188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tabLst>
                <a:tab pos="230188" algn="l"/>
              </a:tabLst>
              <a:defRPr/>
            </a:pPr>
            <a:endParaRPr lang="en-US" sz="24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230188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tabLst>
                <a:tab pos="230188" algn="l"/>
              </a:tabLst>
              <a:defRPr/>
            </a:pPr>
            <a:endParaRPr kumimoji="0" lang="en-US" sz="2400" i="0" u="none" strike="noStrike" kern="1200" cap="none" spc="0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pic>
        <p:nvPicPr>
          <p:cNvPr id="8196" name="Picture 4" descr="Cockatoo, Parrot, Bird, Grey, Feather, Poultry, Plu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1"/>
          <a:stretch/>
        </p:blipFill>
        <p:spPr bwMode="auto">
          <a:xfrm>
            <a:off x="5841956" y="971550"/>
            <a:ext cx="2552510" cy="255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0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 smtClean="0">
                <a:solidFill>
                  <a:srgbClr val="1F4C63"/>
                </a:solidFill>
                <a:latin typeface="Cambria" panose="02040503050406030204" pitchFamily="18" charset="0"/>
                <a:ea typeface="+mj-ea"/>
                <a:cs typeface="Microsoft Sans Serif" panose="020B0604020202020204" pitchFamily="34" charset="0"/>
              </a:rPr>
              <a:t>Reduce Environmental Factors</a:t>
            </a:r>
            <a:endParaRPr lang="en-US" sz="2800" b="1" kern="100" dirty="0">
              <a:solidFill>
                <a:srgbClr val="1F4C63"/>
              </a:solidFill>
              <a:latin typeface="Cambria" panose="02040503050406030204" pitchFamily="18" charset="0"/>
              <a:ea typeface="+mj-ea"/>
              <a:cs typeface="Microsoft Sans Serif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9" y="666750"/>
            <a:ext cx="8815817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742950"/>
            <a:ext cx="8610600" cy="4038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Provide excellent air quality via effective ventilation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Emphasize sanitary conditions to decrease exposure to pathogens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Prevent overcrowding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Protect birds and their environment from flooding and wetness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Maintain proper temperatures for bird comfort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Control flies, vermin,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Prevent contact with wildlife and their habitat		</a:t>
            </a:r>
          </a:p>
          <a:p>
            <a:pPr marL="228600" indent="-228600">
              <a:lnSpc>
                <a:spcPct val="95000"/>
              </a:lnSpc>
              <a:spcBef>
                <a:spcPct val="0"/>
              </a:spcBef>
              <a:buClr>
                <a:srgbClr val="D45F37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D45F37"/>
              </a:buCl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230188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tabLst>
                <a:tab pos="230188" algn="l"/>
              </a:tabLst>
              <a:defRPr/>
            </a:pPr>
            <a:endParaRPr lang="en-US" sz="24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230188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tabLst>
                <a:tab pos="230188" algn="l"/>
              </a:tabLst>
              <a:defRPr/>
            </a:pPr>
            <a:endParaRPr kumimoji="0" lang="en-US" sz="2400" i="0" u="none" strike="noStrike" kern="1200" cap="none" spc="0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pic>
        <p:nvPicPr>
          <p:cNvPr id="7170" name="Picture 2" descr="Pheasant, Bird, Plumage, Species, Colorful, Feath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1" y="3217648"/>
            <a:ext cx="203199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llard, Duck, Water Bird, Natu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r="11476"/>
          <a:stretch/>
        </p:blipFill>
        <p:spPr bwMode="auto">
          <a:xfrm>
            <a:off x="533400" y="3217648"/>
            <a:ext cx="20005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ose, Water Bird, Swim, Nature, Bir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9699" b="8044"/>
          <a:stretch/>
        </p:blipFill>
        <p:spPr bwMode="auto">
          <a:xfrm>
            <a:off x="4792388" y="3226713"/>
            <a:ext cx="1984369" cy="151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urkey, Bird, Close Up, Portrait, Profile, Gobbl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157" y="2435439"/>
            <a:ext cx="2028785" cy="23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6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 smtClean="0">
                <a:solidFill>
                  <a:srgbClr val="1F4C63"/>
                </a:solidFill>
                <a:latin typeface="Cambria" panose="02040503050406030204" pitchFamily="18" charset="0"/>
                <a:ea typeface="+mj-ea"/>
                <a:cs typeface="Microsoft Sans Serif" panose="020B0604020202020204" pitchFamily="34" charset="0"/>
              </a:rPr>
              <a:t>Reduce Pathogen Factors</a:t>
            </a:r>
            <a:endParaRPr lang="en-US" sz="2800" b="1" kern="100" dirty="0">
              <a:solidFill>
                <a:srgbClr val="1F4C63"/>
              </a:solidFill>
              <a:latin typeface="Cambria" panose="02040503050406030204" pitchFamily="18" charset="0"/>
              <a:ea typeface="+mj-ea"/>
              <a:cs typeface="Microsoft Sans Serif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9" y="666750"/>
            <a:ext cx="8815817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5742" y="685800"/>
            <a:ext cx="8661728" cy="4038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Vaccinate to reduce impact of pathogens                                          of concern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Clean and disinfect regularly to minimize                             pathogen concentrations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Keep a closed flock to prevent import of                                         new pathogens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Quarantine new/returning birds for 30 d.; monitor for pathogens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Separate birds by age (older birds are a risk for younger birds)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Reduce pathogen dose and delay age of exposure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so bird’s immune system is capable of responding and minimizing illness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Expose facilities and equipment to sunlight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to kill pathogens</a:t>
            </a:r>
          </a:p>
          <a:p>
            <a:pPr marL="228600" indent="-228600">
              <a:lnSpc>
                <a:spcPct val="95000"/>
              </a:lnSpc>
              <a:spcBef>
                <a:spcPct val="0"/>
              </a:spcBef>
              <a:buClr>
                <a:srgbClr val="D45F37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D45F37"/>
              </a:buCl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230188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tabLst>
                <a:tab pos="230188" algn="l"/>
              </a:tabLst>
              <a:defRPr/>
            </a:pPr>
            <a:endParaRPr lang="en-US" sz="24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230188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tabLst>
                <a:tab pos="230188" algn="l"/>
              </a:tabLst>
              <a:defRPr/>
            </a:pPr>
            <a:endParaRPr kumimoji="0" lang="en-US" sz="2400" i="0" u="none" strike="noStrike" kern="1200" cap="none" spc="0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pic>
        <p:nvPicPr>
          <p:cNvPr id="2052" name="Picture 4" descr="Cochin, Zwergcochin, Chicks, Chicken, Hen, Poult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13" y="762901"/>
            <a:ext cx="2857499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9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 smtClean="0">
                <a:solidFill>
                  <a:srgbClr val="1F4C63"/>
                </a:solidFill>
                <a:latin typeface="Cambria" panose="02040503050406030204" pitchFamily="18" charset="0"/>
                <a:ea typeface="+mj-ea"/>
                <a:cs typeface="Microsoft Sans Serif" panose="020B0604020202020204" pitchFamily="34" charset="0"/>
              </a:rPr>
              <a:t>Medications and Vaccinations</a:t>
            </a:r>
            <a:endParaRPr lang="en-US" sz="2800" b="1" kern="100" dirty="0">
              <a:solidFill>
                <a:srgbClr val="1F4C63"/>
              </a:solidFill>
              <a:latin typeface="Cambria" panose="02040503050406030204" pitchFamily="18" charset="0"/>
              <a:ea typeface="+mj-ea"/>
              <a:cs typeface="Microsoft Sans Serif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666750"/>
            <a:ext cx="8435788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22370" y="736707"/>
            <a:ext cx="8342018" cy="4038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Store </a:t>
            </a:r>
            <a:r>
              <a:rPr lang="en-US" sz="2400" dirty="0" smtClean="0"/>
              <a:t>medications </a:t>
            </a:r>
            <a:r>
              <a:rPr lang="en-US" sz="2400" dirty="0"/>
              <a:t>and vaccines correctly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Check </a:t>
            </a:r>
            <a:r>
              <a:rPr lang="en-US" sz="2400" dirty="0"/>
              <a:t>expiration </a:t>
            </a:r>
            <a:r>
              <a:rPr lang="en-US" sz="2400" dirty="0" smtClean="0"/>
              <a:t>dates and storage temperatures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Discard </a:t>
            </a:r>
            <a:r>
              <a:rPr lang="en-US" sz="2400" dirty="0"/>
              <a:t>when expired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Follow </a:t>
            </a:r>
            <a:r>
              <a:rPr lang="en-US" sz="2400" dirty="0"/>
              <a:t>instructions on </a:t>
            </a:r>
            <a:r>
              <a:rPr lang="en-US" sz="2400" dirty="0" smtClean="0"/>
              <a:t>vaccine or medication </a:t>
            </a:r>
            <a:r>
              <a:rPr lang="en-US" sz="2400" dirty="0"/>
              <a:t>label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Vaccinate birds </a:t>
            </a:r>
            <a:r>
              <a:rPr lang="en-US" sz="2400" dirty="0"/>
              <a:t>against </a:t>
            </a:r>
            <a:r>
              <a:rPr lang="en-US" sz="2400" dirty="0" smtClean="0"/>
              <a:t>diseases of concern in your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+mj-ea"/>
                <a:cs typeface="+mj-cs"/>
              </a:rPr>
              <a:t>Do not use unapproved medications                                    without approval from your veterinarian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+mj-ea"/>
                <a:cs typeface="+mj-cs"/>
              </a:rPr>
              <a:t>Antibiotics are not effective against                                             viral diseases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+mj-ea"/>
                <a:cs typeface="+mj-cs"/>
              </a:rPr>
              <a:t>Be aware of withholding times for meat                                    and eggs</a:t>
            </a:r>
            <a:endParaRPr lang="en-US" sz="24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230188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tabLst>
                <a:tab pos="230188" algn="l"/>
              </a:tabLst>
              <a:defRPr/>
            </a:pPr>
            <a:endParaRPr kumimoji="0" lang="en-US" sz="2400" i="0" u="none" strike="noStrike" kern="1200" cap="none" spc="0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5122" name="Picture 2" descr="Syringe, Needle, Disposable Syringe, Hypodermic Syrin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31306"/>
            <a:ext cx="2667000" cy="177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5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" y="666750"/>
            <a:ext cx="86868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 smtClean="0">
                <a:solidFill>
                  <a:srgbClr val="1F4C63"/>
                </a:solidFill>
                <a:latin typeface="Cambria" panose="02040503050406030204" pitchFamily="18" charset="0"/>
                <a:ea typeface="+mj-ea"/>
                <a:cs typeface="Microsoft Sans Serif" panose="020B0604020202020204" pitchFamily="34" charset="0"/>
              </a:rPr>
              <a:t>Goal</a:t>
            </a:r>
            <a:endParaRPr lang="en-US" sz="2800" b="1" kern="100" dirty="0">
              <a:solidFill>
                <a:srgbClr val="1F4C63"/>
              </a:solidFill>
              <a:latin typeface="Cambria" panose="02040503050406030204" pitchFamily="18" charset="0"/>
              <a:ea typeface="+mj-ea"/>
              <a:cs typeface="Microsoft Sans Serif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400" y="895350"/>
            <a:ext cx="8039318" cy="39787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2400" dirty="0"/>
              <a:t>The goal of this </a:t>
            </a:r>
            <a:r>
              <a:rPr lang="en-US" sz="2400" dirty="0" smtClean="0"/>
              <a:t>presentation </a:t>
            </a:r>
            <a:r>
              <a:rPr lang="en-US" sz="2400" dirty="0"/>
              <a:t>is to provide </a:t>
            </a:r>
            <a:r>
              <a:rPr lang="en-US" sz="2400" dirty="0" smtClean="0"/>
              <a:t>poultry owners with </a:t>
            </a:r>
            <a:r>
              <a:rPr lang="en-US" sz="2400" dirty="0"/>
              <a:t>a </a:t>
            </a:r>
            <a:r>
              <a:rPr lang="en-US" sz="2400" dirty="0" smtClean="0"/>
              <a:t>basic understanding </a:t>
            </a:r>
            <a:r>
              <a:rPr lang="en-US" sz="2400" dirty="0"/>
              <a:t>of avian health terms, </a:t>
            </a:r>
            <a:r>
              <a:rPr lang="en-US" sz="2400" dirty="0" smtClean="0"/>
              <a:t>concepts, and biosecurity.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pic>
        <p:nvPicPr>
          <p:cNvPr id="1026" name="Picture 2" descr="Hens, Laying Hens, Lower Short, Laying H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43" y="1822395"/>
            <a:ext cx="4300124" cy="290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9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24751" y="738934"/>
            <a:ext cx="8165404" cy="427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Cleaning and Disinfection</a:t>
            </a:r>
            <a:endParaRPr lang="en-US" sz="2800" b="1" kern="100" dirty="0">
              <a:solidFill>
                <a:srgbClr val="1F4C63"/>
              </a:solidFill>
              <a:latin typeface="Cambria" panose="02040503050406030204" pitchFamily="18" charset="0"/>
              <a:ea typeface="Cambria" panose="02040503050406030204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4751" y="758884"/>
            <a:ext cx="4628249" cy="40988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200" i="1" dirty="0"/>
              <a:t>Cleaning</a:t>
            </a:r>
            <a:r>
              <a:rPr lang="en-US" sz="2200" dirty="0"/>
              <a:t> means removing all visible debris (manure, bedding, dirt, feed, </a:t>
            </a:r>
            <a:r>
              <a:rPr lang="en-US" sz="2200" dirty="0" smtClean="0"/>
              <a:t>feathers</a:t>
            </a:r>
            <a:r>
              <a:rPr lang="en-US" sz="2200" dirty="0"/>
              <a:t>, </a:t>
            </a:r>
            <a:r>
              <a:rPr lang="en-US" sz="2200" dirty="0" smtClean="0"/>
              <a:t>etc.)</a:t>
            </a:r>
            <a:endParaRPr lang="en-US" sz="22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200" dirty="0"/>
              <a:t>Thoroughly clean all surfaces with soap and </a:t>
            </a:r>
            <a:r>
              <a:rPr lang="en-US" sz="2200" dirty="0" smtClean="0"/>
              <a:t>water</a:t>
            </a:r>
            <a:endParaRPr lang="en-US" sz="22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200" dirty="0"/>
              <a:t>Rinse well and let </a:t>
            </a:r>
            <a:r>
              <a:rPr lang="en-US" sz="2200" dirty="0" smtClean="0"/>
              <a:t>dry if possible</a:t>
            </a:r>
            <a:endParaRPr lang="en-US" sz="22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200" dirty="0"/>
              <a:t>Apply an appropriate disinfectant at the proper concentration for the recommended contact </a:t>
            </a:r>
            <a:r>
              <a:rPr lang="en-US" sz="2200" dirty="0" smtClean="0"/>
              <a:t>time</a:t>
            </a:r>
            <a:endParaRPr lang="en-US" sz="22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200" dirty="0"/>
              <a:t>Rinse and let dry before using equipment or restocking premises with </a:t>
            </a:r>
            <a:r>
              <a:rPr lang="en-US" sz="2200" dirty="0" smtClean="0"/>
              <a:t>birds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R="0" lvl="0" indent="230188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tabLst>
                <a:tab pos="230188" algn="l"/>
              </a:tabLst>
              <a:defRPr/>
            </a:pPr>
            <a:endParaRPr lang="en-US" sz="24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230188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tabLst>
                <a:tab pos="230188" algn="l"/>
              </a:tabLst>
              <a:defRPr/>
            </a:pPr>
            <a:endParaRPr kumimoji="0" lang="en-US" sz="2400" i="0" u="none" strike="noStrike" kern="1200" cap="none" spc="0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88" r="3759" b="1"/>
          <a:stretch/>
        </p:blipFill>
        <p:spPr>
          <a:xfrm>
            <a:off x="5242247" y="775314"/>
            <a:ext cx="3167659" cy="4097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16200000">
            <a:off x="7810823" y="3879020"/>
            <a:ext cx="1737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www.cfsph.iastate.edu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808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0670" y="573430"/>
            <a:ext cx="8780930" cy="436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b="1" dirty="0" smtClean="0">
                <a:solidFill>
                  <a:srgbClr val="1F4C6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Biosecurity</a:t>
            </a:r>
            <a:endParaRPr lang="en-US" sz="2800" b="1" dirty="0">
              <a:solidFill>
                <a:srgbClr val="1F4C6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0322" y="598946"/>
            <a:ext cx="8603171" cy="40138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4914" y="614474"/>
            <a:ext cx="86966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Actions taken to reduce the introduction and spread of diseases on a farm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Emphasis on </a:t>
            </a:r>
            <a:r>
              <a:rPr lang="en-US" sz="2400" b="1" dirty="0" smtClean="0"/>
              <a:t>PREVENTION</a:t>
            </a:r>
            <a:r>
              <a:rPr lang="en-US" sz="2400" dirty="0" smtClean="0"/>
              <a:t> </a:t>
            </a:r>
            <a:r>
              <a:rPr lang="en-US" sz="2400" dirty="0"/>
              <a:t>vs treatment</a:t>
            </a:r>
          </a:p>
          <a:p>
            <a:r>
              <a:rPr lang="en-US" sz="2400" dirty="0"/>
              <a:t> 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Benefits </a:t>
            </a:r>
            <a:r>
              <a:rPr lang="en-US" sz="2400" b="1" dirty="0"/>
              <a:t>of </a:t>
            </a:r>
            <a:r>
              <a:rPr lang="en-US" sz="2400" b="1" dirty="0" smtClean="0"/>
              <a:t>Biosecurity: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Reduces pathogen numbers </a:t>
            </a:r>
            <a:r>
              <a:rPr lang="en-US" sz="2400" dirty="0" smtClean="0"/>
              <a:t>and likelihood of disease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Increases productivity and production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Decreases medication use, including antibiotics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Enhances reputation and flock value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Addresses animal welfare by reducing pain, sickness, and death</a:t>
            </a:r>
          </a:p>
        </p:txBody>
      </p:sp>
      <p:pic>
        <p:nvPicPr>
          <p:cNvPr id="10" name="Picture 2" descr="Turkey, Head, Bird, Red, Petting, Poultry, Beak, Ey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10"/>
          <a:stretch/>
        </p:blipFill>
        <p:spPr bwMode="auto">
          <a:xfrm>
            <a:off x="6275295" y="1096650"/>
            <a:ext cx="1810870" cy="167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4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" y="666750"/>
            <a:ext cx="882206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1" y="92057"/>
            <a:ext cx="868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 smtClean="0">
                <a:solidFill>
                  <a:srgbClr val="1F4C63"/>
                </a:solidFill>
                <a:latin typeface="Cambria" panose="02040503050406030204" pitchFamily="18" charset="0"/>
                <a:ea typeface="+mj-ea"/>
                <a:cs typeface="Microsoft Sans Serif" panose="020B0604020202020204" pitchFamily="34" charset="0"/>
              </a:rPr>
              <a:t>Biosecurity</a:t>
            </a:r>
            <a:endParaRPr lang="en-US" sz="2800" b="1" kern="100" dirty="0">
              <a:solidFill>
                <a:srgbClr val="1F4C63"/>
              </a:solidFill>
              <a:latin typeface="Cambria" panose="02040503050406030204" pitchFamily="18" charset="0"/>
              <a:ea typeface="+mj-ea"/>
              <a:cs typeface="Microsoft Sans Serif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1" y="694508"/>
            <a:ext cx="8669659" cy="41598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Protect/separate birds </a:t>
            </a:r>
            <a:r>
              <a:rPr lang="en-US" sz="2200" dirty="0"/>
              <a:t>from: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Wild </a:t>
            </a:r>
            <a:r>
              <a:rPr lang="en-US" sz="2200" dirty="0"/>
              <a:t>waterfowl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Flies and rodents</a:t>
            </a:r>
            <a:endParaRPr lang="en-US" sz="22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Other </a:t>
            </a:r>
            <a:r>
              <a:rPr lang="en-US" sz="2200" dirty="0"/>
              <a:t>animals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Visitors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If </a:t>
            </a:r>
            <a:r>
              <a:rPr lang="en-US" sz="2200" dirty="0"/>
              <a:t>visitors have </a:t>
            </a:r>
            <a:r>
              <a:rPr lang="en-US" sz="2200" dirty="0" smtClean="0"/>
              <a:t>birds, </a:t>
            </a:r>
            <a:r>
              <a:rPr lang="en-US" sz="2200" b="1" dirty="0"/>
              <a:t>do not </a:t>
            </a:r>
            <a:r>
              <a:rPr lang="en-US" sz="2200" dirty="0"/>
              <a:t>let </a:t>
            </a:r>
            <a:r>
              <a:rPr lang="en-US" sz="2200" dirty="0" smtClean="0"/>
              <a:t>them near </a:t>
            </a:r>
            <a:r>
              <a:rPr lang="en-US" sz="2200" dirty="0"/>
              <a:t>your birds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Quarantine </a:t>
            </a:r>
            <a:r>
              <a:rPr lang="en-US" sz="2200" dirty="0"/>
              <a:t>new or </a:t>
            </a:r>
            <a:r>
              <a:rPr lang="en-US" sz="2200" dirty="0" smtClean="0"/>
              <a:t>returning birds for 30 days; watch for signs of illness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Isolate sick birds immediately; treat or euthanize as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If selling birds or eggs, meet customers off the farm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When possible, use </a:t>
            </a:r>
            <a:r>
              <a:rPr lang="en-US" sz="2200" dirty="0" smtClean="0"/>
              <a:t>surfaces able to be disinfected, instead </a:t>
            </a:r>
            <a:r>
              <a:rPr lang="en-US" sz="2200" dirty="0" smtClean="0"/>
              <a:t>of wood or dirt</a:t>
            </a:r>
          </a:p>
          <a:p>
            <a:pPr algn="ctr"/>
            <a:r>
              <a:rPr lang="en-US" sz="2200" b="1" dirty="0" smtClean="0"/>
              <a:t>Did </a:t>
            </a:r>
            <a:r>
              <a:rPr lang="en-US" sz="2200" b="1" dirty="0" smtClean="0"/>
              <a:t>you know: SUNSHINE is an excellent disinfecting agent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pic>
        <p:nvPicPr>
          <p:cNvPr id="1026" name="Picture 2" descr="Mother Hen, Mom, Chicken, Young, Family, Chick, Poult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05597"/>
            <a:ext cx="2531199" cy="168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7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 smtClean="0">
                <a:solidFill>
                  <a:srgbClr val="1F4C63"/>
                </a:solidFill>
                <a:latin typeface="Cambria" panose="02040503050406030204" pitchFamily="18" charset="0"/>
                <a:ea typeface="+mj-ea"/>
                <a:cs typeface="Microsoft Sans Serif" panose="020B0604020202020204" pitchFamily="34" charset="0"/>
              </a:rPr>
              <a:t>Biosecurity</a:t>
            </a:r>
            <a:endParaRPr lang="en-US" sz="2800" b="1" kern="100" dirty="0">
              <a:solidFill>
                <a:srgbClr val="1F4C63"/>
              </a:solidFill>
              <a:latin typeface="Cambria" panose="02040503050406030204" pitchFamily="18" charset="0"/>
              <a:ea typeface="+mj-ea"/>
              <a:cs typeface="Microsoft Sans Serif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5786" y="742950"/>
            <a:ext cx="8435788" cy="440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742950"/>
            <a:ext cx="8458200" cy="42424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Safest to keep a closed coop (no new birds, no visitors, no shows)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Before </a:t>
            </a:r>
            <a:r>
              <a:rPr lang="en-US" sz="2400" dirty="0"/>
              <a:t>entering </a:t>
            </a:r>
            <a:r>
              <a:rPr lang="en-US" sz="2400" dirty="0" smtClean="0"/>
              <a:t>a bird area:</a:t>
            </a:r>
            <a:endParaRPr lang="en-US" sz="2400" dirty="0"/>
          </a:p>
          <a:p>
            <a:pPr marL="1028700" lvl="2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Wear </a:t>
            </a:r>
            <a:r>
              <a:rPr lang="en-US" sz="2400" dirty="0"/>
              <a:t>clean </a:t>
            </a:r>
            <a:r>
              <a:rPr lang="en-US" sz="2400" dirty="0" smtClean="0"/>
              <a:t>clothes and disinfected footwear</a:t>
            </a:r>
            <a:endParaRPr lang="en-US" sz="2400" dirty="0"/>
          </a:p>
          <a:p>
            <a:pPr marL="1028700" lvl="2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Wash hands before handling birds and between bird groups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Clean </a:t>
            </a:r>
            <a:r>
              <a:rPr lang="en-US" sz="2400" dirty="0"/>
              <a:t>and disinfect </a:t>
            </a:r>
            <a:r>
              <a:rPr lang="en-US" sz="2400" dirty="0" smtClean="0"/>
              <a:t>bird living area:</a:t>
            </a:r>
            <a:endParaRPr lang="en-US" sz="2400" dirty="0"/>
          </a:p>
          <a:p>
            <a:pPr marL="1028700" lvl="2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Remove old </a:t>
            </a:r>
            <a:r>
              <a:rPr lang="en-US" sz="2400" dirty="0"/>
              <a:t>litter, manure, and </a:t>
            </a:r>
            <a:r>
              <a:rPr lang="en-US" sz="2400" dirty="0" smtClean="0"/>
              <a:t>all other visible debris</a:t>
            </a:r>
            <a:endParaRPr lang="en-US" sz="2400" dirty="0"/>
          </a:p>
          <a:p>
            <a:pPr marL="1028700" lvl="2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Clean surfaces with soap and water; rinse and let dry</a:t>
            </a:r>
          </a:p>
          <a:p>
            <a:pPr marL="1028700" lvl="2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Apply an effective disinfectant at recommended concentration for recommended contact time; rinse and let dry before returning birds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228600" indent="-228600">
              <a:lnSpc>
                <a:spcPct val="95000"/>
              </a:lnSpc>
              <a:spcBef>
                <a:spcPct val="0"/>
              </a:spcBef>
              <a:buClr>
                <a:srgbClr val="D45F37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D45F37"/>
              </a:buCl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230188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tabLst>
                <a:tab pos="230188" algn="l"/>
              </a:tabLst>
              <a:defRPr/>
            </a:pPr>
            <a:endParaRPr lang="en-US" sz="24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230188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tabLst>
                <a:tab pos="230188" algn="l"/>
              </a:tabLst>
              <a:defRPr/>
            </a:pPr>
            <a:endParaRPr kumimoji="0" lang="en-US" sz="2400" i="0" u="none" strike="noStrike" kern="1200" cap="none" spc="0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pic>
        <p:nvPicPr>
          <p:cNvPr id="7170" name="Picture 2" descr="Pigeons, Pair, White, Affecti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" t="19167" r="11029"/>
          <a:stretch/>
        </p:blipFill>
        <p:spPr bwMode="auto">
          <a:xfrm>
            <a:off x="6553200" y="1200150"/>
            <a:ext cx="1900158" cy="89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0670" y="573430"/>
            <a:ext cx="8780930" cy="436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b="1" dirty="0" smtClean="0">
                <a:solidFill>
                  <a:srgbClr val="1F4C6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Biosecurity Steps</a:t>
            </a:r>
            <a:endParaRPr lang="en-US" sz="2800" b="1" dirty="0">
              <a:solidFill>
                <a:srgbClr val="1F4C6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0322" y="598946"/>
            <a:ext cx="8603171" cy="40138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9556" y="647947"/>
            <a:ext cx="86966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/>
              <a:t>Use a hard roof or tarp to prevent wild birds from entering pen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400" dirty="0" smtClean="0"/>
              <a:t>Keep </a:t>
            </a:r>
            <a:r>
              <a:rPr lang="en-US" sz="2400" dirty="0"/>
              <a:t>birds in a protected area; fence to prevent animals &amp;</a:t>
            </a:r>
            <a:r>
              <a:rPr lang="en-US" sz="2400" dirty="0" smtClean="0"/>
              <a:t> </a:t>
            </a:r>
            <a:r>
              <a:rPr lang="en-US" sz="2400" dirty="0"/>
              <a:t>people from entering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/>
              <a:t>Minimize </a:t>
            </a:r>
            <a:r>
              <a:rPr lang="en-US" sz="2400" dirty="0" smtClean="0"/>
              <a:t>or exclude farm </a:t>
            </a:r>
            <a:r>
              <a:rPr lang="en-US" sz="2400" dirty="0"/>
              <a:t>visitors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/>
              <a:t>Vaccinate for diseases of concern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400" dirty="0" smtClean="0"/>
              <a:t>Keep </a:t>
            </a:r>
            <a:r>
              <a:rPr lang="en-US" sz="2400" dirty="0"/>
              <a:t>wild waterfowl droppings out of coop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400" dirty="0"/>
              <a:t>Prevent contamination of feed and water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dirty="0"/>
              <a:t>visitors </a:t>
            </a:r>
            <a:r>
              <a:rPr lang="en-US" sz="2400" dirty="0" smtClean="0"/>
              <a:t>come to </a:t>
            </a:r>
            <a:r>
              <a:rPr lang="en-US" sz="2400" dirty="0"/>
              <a:t>your farm, </a:t>
            </a:r>
            <a:r>
              <a:rPr lang="en-US" sz="2400" dirty="0" smtClean="0"/>
              <a:t>provide </a:t>
            </a:r>
            <a:r>
              <a:rPr lang="en-US" sz="2400" dirty="0"/>
              <a:t>boots or disposable booties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400" dirty="0"/>
              <a:t>Clean and disinfect boots after use and/or dispose of disposable booties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400" dirty="0" smtClean="0"/>
              <a:t>Know </a:t>
            </a:r>
            <a:r>
              <a:rPr lang="en-US" sz="2400" dirty="0"/>
              <a:t>signs of illness of various diseases </a:t>
            </a:r>
            <a:r>
              <a:rPr lang="en-US" sz="2400" dirty="0" smtClean="0"/>
              <a:t>&amp; </a:t>
            </a:r>
            <a:r>
              <a:rPr lang="en-US" sz="2400" dirty="0"/>
              <a:t>monitor birds </a:t>
            </a:r>
            <a:r>
              <a:rPr lang="en-US" sz="2400" dirty="0" smtClean="0"/>
              <a:t>closely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t="42593"/>
          <a:stretch/>
        </p:blipFill>
        <p:spPr>
          <a:xfrm>
            <a:off x="6400800" y="1504950"/>
            <a:ext cx="1590165" cy="1761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16200000">
            <a:off x="7830825" y="2791539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USDA APHIS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133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0670" y="573430"/>
            <a:ext cx="8780930" cy="436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b="1" dirty="0" smtClean="0">
                <a:solidFill>
                  <a:srgbClr val="1F4C6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Biosecurity Steps continued</a:t>
            </a:r>
            <a:endParaRPr lang="en-US" sz="2800" b="1" dirty="0">
              <a:solidFill>
                <a:srgbClr val="1F4C6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0322" y="598946"/>
            <a:ext cx="8603171" cy="40138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4914" y="614474"/>
            <a:ext cx="869668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/>
              <a:t>Clean </a:t>
            </a:r>
            <a:r>
              <a:rPr lang="en-US" sz="2000" dirty="0" smtClean="0"/>
              <a:t>&amp; </a:t>
            </a:r>
            <a:r>
              <a:rPr lang="en-US" sz="2000" dirty="0"/>
              <a:t>sanitize equipment </a:t>
            </a:r>
            <a:r>
              <a:rPr lang="en-US" sz="2000" dirty="0" smtClean="0"/>
              <a:t>&amp; supplies properly</a:t>
            </a:r>
            <a:endParaRPr lang="en-US" sz="2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/>
              <a:t>Wear coveralls or </a:t>
            </a:r>
            <a:r>
              <a:rPr lang="en-US" sz="2000" dirty="0" smtClean="0"/>
              <a:t>specific </a:t>
            </a:r>
            <a:r>
              <a:rPr lang="en-US" sz="2000" dirty="0"/>
              <a:t>clothing when working with birds; launder after use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/>
              <a:t>Work from youngest to oldest birds </a:t>
            </a:r>
            <a:r>
              <a:rPr lang="en-US" sz="2000" dirty="0" smtClean="0"/>
              <a:t>&amp; </a:t>
            </a:r>
            <a:r>
              <a:rPr lang="en-US" sz="2000" dirty="0"/>
              <a:t>from healthy to quarantined to sick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Eliminate brush, weeds, </a:t>
            </a:r>
            <a:r>
              <a:rPr lang="en-US" sz="2000" dirty="0"/>
              <a:t>grass, </a:t>
            </a:r>
            <a:r>
              <a:rPr lang="en-US" sz="2000" dirty="0" smtClean="0"/>
              <a:t>&amp; </a:t>
            </a:r>
            <a:r>
              <a:rPr lang="en-US" sz="2000" dirty="0"/>
              <a:t>debris around </a:t>
            </a:r>
            <a:r>
              <a:rPr lang="en-US" sz="2000" dirty="0" smtClean="0"/>
              <a:t>pens </a:t>
            </a:r>
            <a:r>
              <a:rPr lang="en-US" sz="2000" dirty="0"/>
              <a:t>to reduce vermin habitat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Keep </a:t>
            </a:r>
            <a:r>
              <a:rPr lang="en-US" sz="2000" dirty="0"/>
              <a:t>feed in a sealed container to protect from pests </a:t>
            </a:r>
            <a:r>
              <a:rPr lang="en-US" sz="2000" dirty="0" smtClean="0"/>
              <a:t>&amp; </a:t>
            </a:r>
            <a:r>
              <a:rPr lang="en-US" sz="2000" dirty="0"/>
              <a:t>weather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/>
              <a:t>Stir or rake bedding/litter so manure is </a:t>
            </a:r>
            <a:r>
              <a:rPr lang="en-US" sz="2000" dirty="0" smtClean="0"/>
              <a:t>even </a:t>
            </a:r>
            <a:r>
              <a:rPr lang="en-US" sz="2000" dirty="0"/>
              <a:t>throughout </a:t>
            </a:r>
            <a:r>
              <a:rPr lang="en-US" sz="2000" dirty="0" smtClean="0"/>
              <a:t>&amp; moisture </a:t>
            </a:r>
            <a:r>
              <a:rPr lang="en-US" sz="2000" dirty="0"/>
              <a:t>absorbed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Ensure </a:t>
            </a:r>
            <a:r>
              <a:rPr lang="en-US" sz="2000" dirty="0"/>
              <a:t>good </a:t>
            </a:r>
            <a:r>
              <a:rPr lang="en-US" sz="2000" dirty="0" smtClean="0"/>
              <a:t>sanitation through waste removal &amp; cleaning</a:t>
            </a: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Thoroughly clean &amp; disinfect poultry housing, equipment, tools, etc. to reduce carryover of disease-causing agents between groups of birds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Separate </a:t>
            </a:r>
            <a:r>
              <a:rPr lang="en-US" sz="2000" dirty="0"/>
              <a:t>sick or dead birds from the flock immediately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Do not allow contact between sick humans and poultry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Do </a:t>
            </a:r>
            <a:r>
              <a:rPr lang="en-US" sz="2000" dirty="0"/>
              <a:t>not house chickens with waterfowl or swine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Purchase </a:t>
            </a:r>
            <a:r>
              <a:rPr lang="en-US" sz="2000" dirty="0"/>
              <a:t>birds from </a:t>
            </a:r>
            <a:r>
              <a:rPr lang="en-US" sz="2000" dirty="0" smtClean="0"/>
              <a:t>NPIP certified flocks</a:t>
            </a:r>
            <a:endParaRPr lang="en-US" sz="2000" dirty="0"/>
          </a:p>
        </p:txBody>
      </p:sp>
      <p:pic>
        <p:nvPicPr>
          <p:cNvPr id="8194" name="Picture 2" descr="Garbage Can, Bench, Door, Small Town, Town, Tra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2" r="23349"/>
          <a:stretch/>
        </p:blipFill>
        <p:spPr bwMode="auto">
          <a:xfrm>
            <a:off x="6499026" y="3421652"/>
            <a:ext cx="2398444" cy="139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3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64319" y="739088"/>
            <a:ext cx="86868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Broiler</a:t>
            </a:r>
          </a:p>
          <a:p>
            <a:r>
              <a:rPr lang="en-US" dirty="0"/>
              <a:t>– </a:t>
            </a:r>
            <a:r>
              <a:rPr lang="en-US" dirty="0" smtClean="0"/>
              <a:t>	Hybrids </a:t>
            </a:r>
            <a:r>
              <a:rPr lang="en-US" dirty="0"/>
              <a:t>or combinations of different breeds</a:t>
            </a:r>
          </a:p>
          <a:p>
            <a:r>
              <a:rPr lang="en-US" dirty="0"/>
              <a:t>• Developed for specific characteristics</a:t>
            </a:r>
          </a:p>
          <a:p>
            <a:r>
              <a:rPr lang="en-US" dirty="0"/>
              <a:t>– Grow faster and larger</a:t>
            </a:r>
          </a:p>
          <a:p>
            <a:r>
              <a:rPr lang="en-US" dirty="0"/>
              <a:t>– </a:t>
            </a:r>
            <a:r>
              <a:rPr lang="en-US" dirty="0" smtClean="0"/>
              <a:t>		Large </a:t>
            </a:r>
            <a:r>
              <a:rPr lang="en-US" dirty="0"/>
              <a:t>breast meat yield</a:t>
            </a:r>
          </a:p>
          <a:p>
            <a:r>
              <a:rPr lang="en-US" dirty="0"/>
              <a:t>– More efficient feed conversion</a:t>
            </a:r>
          </a:p>
          <a:p>
            <a:r>
              <a:rPr lang="en-US" dirty="0"/>
              <a:t>– More disease resistance</a:t>
            </a:r>
          </a:p>
          <a:p>
            <a:r>
              <a:rPr lang="en-US" dirty="0"/>
              <a:t>• Used by commercial broiler producing companies</a:t>
            </a:r>
          </a:p>
          <a:p>
            <a:r>
              <a:rPr lang="en-US" dirty="0"/>
              <a:t>• Weakness: Do not lay as many eggs as layer breeds</a:t>
            </a:r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 smtClean="0">
                <a:solidFill>
                  <a:srgbClr val="1F4C63"/>
                </a:solidFill>
                <a:latin typeface="Cambria" panose="02040503050406030204" pitchFamily="18" charset="0"/>
                <a:ea typeface="+mj-ea"/>
                <a:cs typeface="Microsoft Sans Serif" panose="020B0604020202020204" pitchFamily="34" charset="0"/>
              </a:rPr>
              <a:t>Biosecurity at an Exhibition</a:t>
            </a:r>
            <a:endParaRPr lang="en-US" sz="2800" b="1" kern="100" dirty="0">
              <a:solidFill>
                <a:srgbClr val="1F4C63"/>
              </a:solidFill>
              <a:latin typeface="Cambria" panose="02040503050406030204" pitchFamily="18" charset="0"/>
              <a:ea typeface="+mj-ea"/>
              <a:cs typeface="Microsoft Sans Serif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4319" y="762901"/>
            <a:ext cx="8632535" cy="40948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Don’t </a:t>
            </a:r>
            <a:r>
              <a:rPr lang="en-US" sz="2400" dirty="0"/>
              <a:t>borrow equipment and supplies </a:t>
            </a:r>
            <a:r>
              <a:rPr lang="en-US" sz="2400" dirty="0" smtClean="0"/>
              <a:t>from other </a:t>
            </a:r>
            <a:r>
              <a:rPr lang="en-US" sz="2400" dirty="0"/>
              <a:t>bird </a:t>
            </a:r>
            <a:r>
              <a:rPr lang="en-US" sz="2400" dirty="0" smtClean="0"/>
              <a:t>owners unless thoroughly cleaned and disinfected before and after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Disinfect hands </a:t>
            </a:r>
            <a:r>
              <a:rPr lang="en-US" sz="2400" dirty="0"/>
              <a:t>before and </a:t>
            </a:r>
            <a:r>
              <a:rPr lang="en-US" sz="2400" dirty="0" smtClean="0"/>
              <a:t>after handling </a:t>
            </a:r>
            <a:r>
              <a:rPr lang="en-US" sz="2400" dirty="0"/>
              <a:t>someone else's birds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+mj-ea"/>
                <a:cs typeface="+mj-cs"/>
              </a:rPr>
              <a:t>Provide solid barriers between birds from different premises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a clean holding towel and carpet square for each bird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Sterilize </a:t>
            </a:r>
            <a:r>
              <a:rPr lang="en-US" sz="2400" dirty="0"/>
              <a:t>grooming instruments before </a:t>
            </a:r>
            <a:r>
              <a:rPr lang="en-US" sz="2400" dirty="0" smtClean="0"/>
              <a:t>and after </a:t>
            </a:r>
            <a:r>
              <a:rPr lang="en-US" sz="2400" dirty="0"/>
              <a:t>each </a:t>
            </a:r>
            <a:r>
              <a:rPr lang="en-US" sz="2400" dirty="0" smtClean="0"/>
              <a:t>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Quarantine birds returning from a show for 30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noProof="0" dirty="0" smtClean="0">
                <a:latin typeface="Calibri" panose="020F0502020204030204" pitchFamily="34" charset="0"/>
                <a:ea typeface="+mj-ea"/>
                <a:cs typeface="+mj-cs"/>
              </a:rPr>
              <a:t>Do not allow direct contact between birds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+mj-ea"/>
                <a:cs typeface="+mj-cs"/>
              </a:rPr>
              <a:t>House waterfowl and poultry separately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noProof="0" dirty="0" smtClean="0">
                <a:latin typeface="Calibri" panose="020F0502020204030204" pitchFamily="34" charset="0"/>
                <a:ea typeface="+mj-ea"/>
                <a:cs typeface="+mj-cs"/>
              </a:rPr>
              <a:t>Consider wearing disposable gloves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noProof="0" dirty="0" smtClean="0">
                <a:latin typeface="Calibri" panose="020F0502020204030204" pitchFamily="34" charset="0"/>
                <a:ea typeface="+mj-ea"/>
                <a:cs typeface="+mj-cs"/>
              </a:rPr>
              <a:t>Do not house birds with swine</a:t>
            </a:r>
          </a:p>
          <a:p>
            <a:pPr marR="0" lvl="0" indent="230188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tabLst>
                <a:tab pos="230188" algn="l"/>
              </a:tabLst>
              <a:defRPr/>
            </a:pPr>
            <a:endParaRPr kumimoji="0" lang="en-US" sz="2400" i="0" u="none" strike="noStrike" kern="1200" cap="none" spc="0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t="16420" r="4074"/>
          <a:stretch/>
        </p:blipFill>
        <p:spPr>
          <a:xfrm rot="5400000">
            <a:off x="7089264" y="3133955"/>
            <a:ext cx="1947802" cy="1648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4661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" y="666750"/>
            <a:ext cx="86868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 smtClean="0">
                <a:solidFill>
                  <a:srgbClr val="1F4C63"/>
                </a:solidFill>
                <a:latin typeface="Cambria" panose="02040503050406030204" pitchFamily="18" charset="0"/>
                <a:ea typeface="+mj-ea"/>
                <a:cs typeface="Microsoft Sans Serif" panose="020B0604020202020204" pitchFamily="34" charset="0"/>
              </a:rPr>
              <a:t>Biosecurity for Pet Stores</a:t>
            </a:r>
            <a:endParaRPr lang="en-US" sz="2800" b="1" kern="100" dirty="0">
              <a:solidFill>
                <a:srgbClr val="1F4C63"/>
              </a:solidFill>
              <a:latin typeface="Cambria" panose="02040503050406030204" pitchFamily="18" charset="0"/>
              <a:ea typeface="+mj-ea"/>
              <a:cs typeface="Microsoft Sans Serif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4751" y="762901"/>
            <a:ext cx="4323449" cy="39787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2400" dirty="0"/>
              <a:t>• </a:t>
            </a:r>
            <a:r>
              <a:rPr lang="en-US" sz="2400" dirty="0" smtClean="0"/>
              <a:t>Have </a:t>
            </a:r>
            <a:r>
              <a:rPr lang="en-US" sz="2400" dirty="0"/>
              <a:t>customers </a:t>
            </a:r>
            <a:r>
              <a:rPr lang="en-US" sz="2400" dirty="0" smtClean="0"/>
              <a:t>wash hands </a:t>
            </a:r>
            <a:r>
              <a:rPr lang="en-US" sz="2400" dirty="0" smtClean="0"/>
              <a:t>   before </a:t>
            </a:r>
            <a:r>
              <a:rPr lang="en-US" sz="2400" dirty="0" smtClean="0"/>
              <a:t>and after handling birds</a:t>
            </a:r>
            <a:endParaRPr lang="en-US" sz="2400" dirty="0"/>
          </a:p>
          <a:p>
            <a:r>
              <a:rPr lang="en-US" sz="2400" dirty="0"/>
              <a:t>• Display birds behind glass </a:t>
            </a:r>
            <a:r>
              <a:rPr lang="en-US" sz="2400" dirty="0" smtClean="0"/>
              <a:t>  barriers </a:t>
            </a:r>
            <a:r>
              <a:rPr lang="en-US" sz="2400" dirty="0" smtClean="0"/>
              <a:t>to prevent </a:t>
            </a:r>
            <a:r>
              <a:rPr lang="en-US" sz="2400" dirty="0"/>
              <a:t>exposure to </a:t>
            </a:r>
            <a:r>
              <a:rPr lang="en-US" sz="2400" dirty="0" smtClean="0"/>
              <a:t>people carrying </a:t>
            </a:r>
            <a:r>
              <a:rPr lang="en-US" sz="2400" dirty="0"/>
              <a:t>germs</a:t>
            </a:r>
          </a:p>
          <a:p>
            <a:r>
              <a:rPr lang="en-US" sz="2400" dirty="0"/>
              <a:t>• E</a:t>
            </a:r>
            <a:r>
              <a:rPr lang="en-US" sz="2400" dirty="0" smtClean="0"/>
              <a:t>mployees must wear </a:t>
            </a:r>
            <a:r>
              <a:rPr lang="en-US" sz="2400" dirty="0"/>
              <a:t>clean clothes </a:t>
            </a:r>
            <a:r>
              <a:rPr lang="en-US" sz="2400" dirty="0" smtClean="0"/>
              <a:t>each day and wash hands </a:t>
            </a:r>
            <a:r>
              <a:rPr lang="en-US" sz="2400" dirty="0"/>
              <a:t>before and after </a:t>
            </a:r>
            <a:r>
              <a:rPr lang="en-US" sz="2400" dirty="0" smtClean="0"/>
              <a:t>handling birds</a:t>
            </a:r>
          </a:p>
          <a:p>
            <a:r>
              <a:rPr lang="en-US" sz="2400" dirty="0"/>
              <a:t>• </a:t>
            </a:r>
            <a:r>
              <a:rPr kumimoji="0" lang="en-US" sz="24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Best if employees do not also own pet birds or poultry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pic>
        <p:nvPicPr>
          <p:cNvPr id="3074" name="Picture 2" descr="Parrot, Bird, Animal, Pet, Beak, Feather, Exot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351" y="1200150"/>
            <a:ext cx="4042933" cy="2703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9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665629"/>
            <a:ext cx="86868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 smtClean="0">
                <a:solidFill>
                  <a:srgbClr val="1F4C63"/>
                </a:solidFill>
                <a:latin typeface="Cambria" panose="02040503050406030204" pitchFamily="18" charset="0"/>
                <a:ea typeface="+mj-ea"/>
                <a:cs typeface="Microsoft Sans Serif" panose="020B0604020202020204" pitchFamily="34" charset="0"/>
              </a:rPr>
              <a:t>Resources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" y="657123"/>
            <a:ext cx="8534400" cy="43530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228600" indent="-228600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+mj-ea"/>
                <a:cs typeface="+mj-cs"/>
              </a:rPr>
              <a:t>WSDA Avian Health Program </a:t>
            </a:r>
            <a:r>
              <a:rPr lang="en-US" sz="2000" dirty="0">
                <a:hlinkClick r:id="rId3"/>
              </a:rPr>
              <a:t>https://agr.wa.gov/departments/animals-livestock-and-pets/avian-health</a:t>
            </a:r>
            <a:endParaRPr lang="en-US" sz="2000" dirty="0"/>
          </a:p>
          <a:p>
            <a:pPr marL="228600" indent="-228600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516188" algn="l"/>
              </a:tabLst>
              <a:defRPr/>
            </a:pPr>
            <a:r>
              <a:rPr lang="en-US" sz="2000" dirty="0">
                <a:ea typeface="+mj-ea"/>
                <a:cs typeface="+mj-cs"/>
              </a:rPr>
              <a:t>USDA Avian Health  </a:t>
            </a:r>
            <a:r>
              <a:rPr lang="en-US" sz="2000" dirty="0">
                <a:hlinkClick r:id="rId4"/>
              </a:rPr>
              <a:t>https://www.aphis.usda.gov/aphis/ourfocus/animalhealth/animal-disease-information/avian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 smtClean="0">
                <a:hlinkClick r:id="rId5"/>
              </a:rPr>
              <a:t>https</a:t>
            </a:r>
            <a:r>
              <a:rPr lang="en-US" sz="2000" dirty="0">
                <a:hlinkClick r:id="rId5"/>
              </a:rPr>
              <a:t>://www.aphis.usda.gov/aphis/ourfocus/animalhealth/animal-disease-information/avian/defend-the-flock-program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marL="228600" indent="-228600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516188" algn="l"/>
              </a:tabLst>
              <a:defRPr/>
            </a:pPr>
            <a:r>
              <a:rPr lang="en-US" sz="2000" dirty="0">
                <a:ea typeface="+mj-ea"/>
                <a:cs typeface="+mj-cs"/>
              </a:rPr>
              <a:t>WADDL Avian Health and Food Safety Laboratory, Puyallup </a:t>
            </a:r>
            <a:r>
              <a:rPr lang="en-US" sz="2000" dirty="0">
                <a:hlinkClick r:id="rId6"/>
              </a:rPr>
              <a:t>https://waddl.vetmed.wsu.edu/avian</a:t>
            </a:r>
            <a:endParaRPr lang="en-US" sz="2000" dirty="0"/>
          </a:p>
          <a:p>
            <a:pPr marL="228600" indent="-228600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516188" algn="l"/>
              </a:tabLst>
              <a:defRPr/>
            </a:pPr>
            <a:r>
              <a:rPr lang="en-US" sz="2000" dirty="0" smtClean="0"/>
              <a:t>Ex</a:t>
            </a:r>
            <a:r>
              <a:rPr lang="en-US" sz="2000" dirty="0" smtClean="0"/>
              <a:t>tension </a:t>
            </a:r>
            <a:r>
              <a:rPr lang="en-US" sz="2000" dirty="0" smtClean="0"/>
              <a:t>Small and Backyard Poultry </a:t>
            </a:r>
            <a:r>
              <a:rPr lang="en-US" sz="2000" dirty="0" smtClean="0">
                <a:hlinkClick r:id="rId7"/>
              </a:rPr>
              <a:t>https://poultry.extension.org</a:t>
            </a:r>
            <a:r>
              <a:rPr lang="en-US" sz="2000" dirty="0" smtClean="0"/>
              <a:t>  </a:t>
            </a:r>
          </a:p>
          <a:p>
            <a:pPr marL="228600" indent="-228600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516188" algn="l"/>
              </a:tabLst>
              <a:defRPr/>
            </a:pPr>
            <a:r>
              <a:rPr lang="en-US" sz="2000" noProof="0" dirty="0" smtClean="0">
                <a:ea typeface="+mj-ea"/>
                <a:cs typeface="+mj-cs"/>
              </a:rPr>
              <a:t>Poultryhub.org</a:t>
            </a:r>
            <a:r>
              <a:rPr lang="en-US" sz="2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000" dirty="0" smtClean="0">
                <a:hlinkClick r:id="rId8"/>
              </a:rPr>
              <a:t>http://www.poultryhub.org/</a:t>
            </a:r>
            <a:endParaRPr lang="en-US" sz="2000" noProof="0" dirty="0" smtClean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marL="228600" indent="-228600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516188" algn="l"/>
              </a:tabLst>
              <a:defRPr/>
            </a:pPr>
            <a:r>
              <a:rPr lang="en-US" sz="2000" dirty="0" smtClean="0">
                <a:ea typeface="+mj-ea"/>
                <a:cs typeface="+mj-cs"/>
              </a:rPr>
              <a:t>U.S. Poultry and Egg Association </a:t>
            </a:r>
            <a:r>
              <a:rPr lang="en-US" sz="2000" dirty="0" smtClean="0">
                <a:hlinkClick r:id="rId9"/>
              </a:rPr>
              <a:t>https://www.uspoultry.org/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marL="228600" indent="-228600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516188" algn="l"/>
              </a:tabLst>
              <a:defRPr/>
            </a:pPr>
            <a:r>
              <a:rPr lang="en-US" sz="2000" noProof="0" dirty="0" smtClean="0">
                <a:ea typeface="+mj-ea"/>
                <a:cs typeface="+mj-cs"/>
              </a:rPr>
              <a:t>Biosecurity and Disinfection </a:t>
            </a:r>
            <a:r>
              <a:rPr lang="en-US" sz="2000" noProof="0" dirty="0" smtClean="0">
                <a:ea typeface="+mj-ea"/>
                <a:cs typeface="+mj-cs"/>
                <a:hlinkClick r:id="rId10"/>
              </a:rPr>
              <a:t>www.cfsph.iastate.edu</a:t>
            </a:r>
            <a:endParaRPr lang="en-US" sz="2000" dirty="0">
              <a:ea typeface="+mj-ea"/>
              <a:cs typeface="+mj-cs"/>
            </a:endParaRPr>
          </a:p>
          <a:p>
            <a:pPr marR="0" lvl="0" indent="230188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tabLst>
                <a:tab pos="230188" algn="l"/>
              </a:tabLst>
              <a:defRPr/>
            </a:pPr>
            <a:endParaRPr kumimoji="0" lang="en-US" sz="2400" i="0" u="none" strike="noStrike" kern="1200" cap="none" spc="0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 smtClean="0">
                <a:solidFill>
                  <a:srgbClr val="1F4C63"/>
                </a:solidFill>
                <a:latin typeface="Cambria" panose="02040503050406030204" pitchFamily="18" charset="0"/>
                <a:ea typeface="+mj-ea"/>
                <a:cs typeface="Microsoft Sans Serif" panose="020B0604020202020204" pitchFamily="34" charset="0"/>
              </a:rPr>
              <a:t>WSDA Avian Health Program Contact Info</a:t>
            </a:r>
            <a:endParaRPr lang="en-US" sz="2800" b="1" kern="100" dirty="0">
              <a:solidFill>
                <a:srgbClr val="1F4C63"/>
              </a:solidFill>
              <a:latin typeface="Cambria" panose="02040503050406030204" pitchFamily="18" charset="0"/>
              <a:ea typeface="+mj-ea"/>
              <a:cs typeface="Microsoft Sans Serif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666750"/>
            <a:ext cx="8435788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3" y="859052"/>
            <a:ext cx="8416419" cy="30876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3494" y="150495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avhealth@agr.wa.gov</a:t>
            </a:r>
            <a:endParaRPr lang="en-US" dirty="0"/>
          </a:p>
        </p:txBody>
      </p:sp>
      <p:pic>
        <p:nvPicPr>
          <p:cNvPr id="6146" name="Picture 2" descr="Chicks, Bird, Chickens Chicks, Egg, Eggshell, Hen'S 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4" y="1540669"/>
            <a:ext cx="2091224" cy="136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wan, Elegant, Water Bird, Poultry, Plumage, Win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40669"/>
            <a:ext cx="2352363" cy="124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s Bird Feather, Molt, Adler, Eye, Ba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4" y="3105150"/>
            <a:ext cx="2091224" cy="116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nimal, Chicken, Chicks, Hen, Poultry, Livestoc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61038"/>
            <a:ext cx="2360707" cy="15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5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 smtClean="0">
                <a:solidFill>
                  <a:srgbClr val="1F4C63"/>
                </a:solidFill>
                <a:latin typeface="Cambria" panose="02040503050406030204" pitchFamily="18" charset="0"/>
                <a:ea typeface="+mj-ea"/>
                <a:cs typeface="Microsoft Sans Serif" panose="020B0604020202020204" pitchFamily="34" charset="0"/>
              </a:rPr>
              <a:t>Terminology</a:t>
            </a:r>
            <a:endParaRPr lang="en-US" sz="2800" b="1" kern="100" dirty="0">
              <a:solidFill>
                <a:srgbClr val="1F4C63"/>
              </a:solidFill>
              <a:latin typeface="Cambria" panose="02040503050406030204" pitchFamily="18" charset="0"/>
              <a:ea typeface="+mj-ea"/>
              <a:cs typeface="Microsoft Sans Serif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666750"/>
            <a:ext cx="8763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" y="742950"/>
            <a:ext cx="8592670" cy="4038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tabLst>
                <a:tab pos="685800" algn="l"/>
              </a:tabLst>
            </a:pPr>
            <a:r>
              <a:rPr lang="en-US" sz="2200" dirty="0" smtClean="0"/>
              <a:t>Pathogen: a bacterium, virus, fungus, parasite, or other agent able to cause disease.</a:t>
            </a:r>
          </a:p>
          <a:p>
            <a:pPr>
              <a:tabLst>
                <a:tab pos="685800" algn="l"/>
              </a:tabLst>
            </a:pPr>
            <a:r>
              <a:rPr lang="en-US" sz="2200" dirty="0" smtClean="0"/>
              <a:t>Biosecurity: actions taken to prevent the introduction and/or spread of diseases.</a:t>
            </a:r>
          </a:p>
          <a:p>
            <a:pPr>
              <a:tabLst>
                <a:tab pos="685800" algn="l"/>
              </a:tabLst>
            </a:pPr>
            <a:r>
              <a:rPr lang="en-US" sz="2200" dirty="0" smtClean="0"/>
              <a:t>Signs: evidence of illness that can be observed, such as diarrhea or coughing.</a:t>
            </a:r>
          </a:p>
          <a:p>
            <a:pPr>
              <a:tabLst>
                <a:tab pos="685800" algn="l"/>
              </a:tabLst>
            </a:pPr>
            <a:r>
              <a:rPr lang="en-US" sz="2200" dirty="0" smtClean="0"/>
              <a:t>Carrier: an animal chronically infected with a pathogen; may or may not appear ill.</a:t>
            </a:r>
          </a:p>
          <a:p>
            <a:pPr>
              <a:tabLst>
                <a:tab pos="685800" algn="l"/>
              </a:tabLst>
            </a:pPr>
            <a:r>
              <a:rPr lang="en-US" sz="2200" dirty="0" smtClean="0"/>
              <a:t>Contagious: type of disease caused by an organism that can be spread between animals.</a:t>
            </a:r>
          </a:p>
          <a:p>
            <a:pPr>
              <a:tabLst>
                <a:tab pos="685800" algn="l"/>
              </a:tabLst>
            </a:pPr>
            <a:r>
              <a:rPr lang="en-US" sz="2200" dirty="0" smtClean="0"/>
              <a:t>Transmission: spread of disease between hosts.</a:t>
            </a:r>
          </a:p>
          <a:p>
            <a:pPr>
              <a:tabLst>
                <a:tab pos="685800" algn="l"/>
              </a:tabLst>
            </a:pPr>
            <a:r>
              <a:rPr lang="en-US" sz="2200" dirty="0" smtClean="0"/>
              <a:t>Zoonotic: disease that can be transmitted between humans and animals.</a:t>
            </a:r>
          </a:p>
          <a:p>
            <a:pPr>
              <a:tabLst>
                <a:tab pos="685800" algn="l"/>
              </a:tabLs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	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		</a:t>
            </a:r>
          </a:p>
          <a:p>
            <a:pPr marL="228600" indent="-228600">
              <a:lnSpc>
                <a:spcPct val="95000"/>
              </a:lnSpc>
              <a:spcBef>
                <a:spcPct val="0"/>
              </a:spcBef>
              <a:buClr>
                <a:srgbClr val="D45F37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D45F37"/>
              </a:buCl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230188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tabLst>
                <a:tab pos="230188" algn="l"/>
              </a:tabLst>
              <a:defRPr/>
            </a:pPr>
            <a:endParaRPr lang="en-US" sz="24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230188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tabLst>
                <a:tab pos="230188" algn="l"/>
              </a:tabLst>
              <a:defRPr/>
            </a:pPr>
            <a:endParaRPr kumimoji="0" lang="en-US" sz="2400" i="0" u="none" strike="noStrike" kern="1200" cap="none" spc="0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665629"/>
            <a:ext cx="86868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 smtClean="0">
                <a:solidFill>
                  <a:srgbClr val="1F4C63"/>
                </a:solidFill>
                <a:latin typeface="Cambria" panose="02040503050406030204" pitchFamily="18" charset="0"/>
                <a:ea typeface="+mj-ea"/>
                <a:cs typeface="Microsoft Sans Serif" panose="020B0604020202020204" pitchFamily="34" charset="0"/>
              </a:rPr>
              <a:t>Contact WSDA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92" y="683470"/>
            <a:ext cx="2362609" cy="99004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54328" y="2457450"/>
            <a:ext cx="2762250" cy="647700"/>
            <a:chOff x="1676400" y="2266950"/>
            <a:chExt cx="2762250" cy="647700"/>
          </a:xfrm>
        </p:grpSpPr>
        <p:sp>
          <p:nvSpPr>
            <p:cNvPr id="12" name="Oval 11"/>
            <p:cNvSpPr/>
            <p:nvPr/>
          </p:nvSpPr>
          <p:spPr>
            <a:xfrm>
              <a:off x="1676400" y="2266950"/>
              <a:ext cx="609600" cy="609600"/>
            </a:xfrm>
            <a:prstGeom prst="ellipse">
              <a:avLst/>
            </a:prstGeom>
            <a:solidFill>
              <a:srgbClr val="D45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Calibri" panose="020F0502020204030204" pitchFamily="34" charset="0"/>
              </a:endParaRPr>
            </a:p>
          </p:txBody>
        </p:sp>
        <p:grpSp>
          <p:nvGrpSpPr>
            <p:cNvPr id="13" name="Group 16"/>
            <p:cNvGrpSpPr/>
            <p:nvPr/>
          </p:nvGrpSpPr>
          <p:grpSpPr>
            <a:xfrm>
              <a:off x="2305050" y="2343150"/>
              <a:ext cx="2133600" cy="571500"/>
              <a:chOff x="1828800" y="1885951"/>
              <a:chExt cx="2133600" cy="571500"/>
            </a:xfrm>
          </p:grpSpPr>
          <p:sp>
            <p:nvSpPr>
              <p:cNvPr id="17" name="Title 1"/>
              <p:cNvSpPr txBox="1">
                <a:spLocks/>
              </p:cNvSpPr>
              <p:nvPr/>
            </p:nvSpPr>
            <p:spPr>
              <a:xfrm>
                <a:off x="1828800" y="1885951"/>
                <a:ext cx="2133600" cy="304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200" b="1" dirty="0">
                    <a:solidFill>
                      <a:srgbClr val="1F4C63"/>
                    </a:solidFill>
                    <a:latin typeface="Calibri" panose="020F0502020204030204" pitchFamily="34" charset="0"/>
                    <a:ea typeface="+mj-ea"/>
                    <a:cs typeface="+mj-cs"/>
                  </a:rPr>
                  <a:t>TWITTER</a:t>
                </a:r>
                <a:endParaRPr lang="id-ID" sz="2200" b="1" dirty="0">
                  <a:solidFill>
                    <a:srgbClr val="1F4C63"/>
                  </a:solidFill>
                  <a:latin typeface="Calibri" panose="020F0502020204030204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1828800" y="2152651"/>
                <a:ext cx="2133600" cy="304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j-ea"/>
                    <a:cs typeface="+mj-cs"/>
                  </a:rPr>
                  <a:t>@</a:t>
                </a:r>
                <a:r>
                  <a:rPr lang="en-US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j-ea"/>
                    <a:cs typeface="+mj-cs"/>
                  </a:rPr>
                  <a:t>WSDAgov</a:t>
                </a:r>
                <a:endParaRPr kumimoji="0" lang="id-ID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+mj-cs"/>
                </a:endParaRPr>
              </a:p>
            </p:txBody>
          </p:sp>
        </p:grpSp>
        <p:pic>
          <p:nvPicPr>
            <p:cNvPr id="16" name="Picture 15" descr="icon-05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752600" y="2343150"/>
              <a:ext cx="457200" cy="4572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502328" y="2457450"/>
            <a:ext cx="3429000" cy="666750"/>
            <a:chOff x="5181600" y="2266950"/>
            <a:chExt cx="3429000" cy="666750"/>
          </a:xfrm>
        </p:grpSpPr>
        <p:sp>
          <p:nvSpPr>
            <p:cNvPr id="20" name="Oval 19"/>
            <p:cNvSpPr/>
            <p:nvPr/>
          </p:nvSpPr>
          <p:spPr>
            <a:xfrm>
              <a:off x="5181600" y="2266950"/>
              <a:ext cx="609600" cy="609600"/>
            </a:xfrm>
            <a:prstGeom prst="ellipse">
              <a:avLst/>
            </a:prstGeom>
            <a:solidFill>
              <a:srgbClr val="D45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Calibri" panose="020F050202020403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227879" y="2313229"/>
              <a:ext cx="3382721" cy="620471"/>
              <a:chOff x="4694479" y="2313229"/>
              <a:chExt cx="3382721" cy="620471"/>
            </a:xfrm>
          </p:grpSpPr>
          <p:pic>
            <p:nvPicPr>
              <p:cNvPr id="22" name="Picture 21" descr="icon-06.png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4694479" y="2313229"/>
                <a:ext cx="517042" cy="517042"/>
              </a:xfrm>
              <a:prstGeom prst="rect">
                <a:avLst/>
              </a:prstGeom>
            </p:spPr>
          </p:pic>
          <p:sp>
            <p:nvSpPr>
              <p:cNvPr id="23" name="Title 1"/>
              <p:cNvSpPr txBox="1">
                <a:spLocks/>
              </p:cNvSpPr>
              <p:nvPr/>
            </p:nvSpPr>
            <p:spPr>
              <a:xfrm>
                <a:off x="5295900" y="2343150"/>
                <a:ext cx="2133600" cy="304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200" b="1" dirty="0">
                    <a:solidFill>
                      <a:srgbClr val="1F4C63"/>
                    </a:solidFill>
                    <a:latin typeface="Calibri" panose="020F0502020204030204" pitchFamily="34" charset="0"/>
                    <a:ea typeface="+mj-ea"/>
                    <a:cs typeface="+mj-cs"/>
                  </a:rPr>
                  <a:t>FACEBOOK</a:t>
                </a:r>
                <a:endParaRPr lang="id-ID" sz="2200" b="1" dirty="0">
                  <a:solidFill>
                    <a:srgbClr val="1F4C63"/>
                  </a:solidFill>
                  <a:latin typeface="Calibri" panose="020F0502020204030204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24" name="Title 1"/>
              <p:cNvSpPr txBox="1">
                <a:spLocks/>
              </p:cNvSpPr>
              <p:nvPr/>
            </p:nvSpPr>
            <p:spPr>
              <a:xfrm>
                <a:off x="5295900" y="2609850"/>
                <a:ext cx="2781300" cy="3238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j-ea"/>
                    <a:cs typeface="+mj-cs"/>
                  </a:rPr>
                  <a:t>http://tinyurl.com/WSDAFB</a:t>
                </a:r>
                <a:endParaRPr kumimoji="0" lang="id-ID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+mj-cs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446771" y="1543050"/>
            <a:ext cx="2762250" cy="647700"/>
            <a:chOff x="1676400" y="2266950"/>
            <a:chExt cx="2762250" cy="647700"/>
          </a:xfrm>
        </p:grpSpPr>
        <p:sp>
          <p:nvSpPr>
            <p:cNvPr id="26" name="Oval 25"/>
            <p:cNvSpPr/>
            <p:nvPr/>
          </p:nvSpPr>
          <p:spPr>
            <a:xfrm>
              <a:off x="1676400" y="2266950"/>
              <a:ext cx="609600" cy="609600"/>
            </a:xfrm>
            <a:prstGeom prst="ellipse">
              <a:avLst/>
            </a:prstGeom>
            <a:solidFill>
              <a:srgbClr val="D45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D45F37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7" name="Group 16"/>
            <p:cNvGrpSpPr/>
            <p:nvPr/>
          </p:nvGrpSpPr>
          <p:grpSpPr>
            <a:xfrm>
              <a:off x="2305050" y="2343150"/>
              <a:ext cx="2133600" cy="571500"/>
              <a:chOff x="1828800" y="1885951"/>
              <a:chExt cx="2133600" cy="571500"/>
            </a:xfrm>
          </p:grpSpPr>
          <p:sp>
            <p:nvSpPr>
              <p:cNvPr id="28" name="Title 1"/>
              <p:cNvSpPr txBox="1">
                <a:spLocks/>
              </p:cNvSpPr>
              <p:nvPr/>
            </p:nvSpPr>
            <p:spPr>
              <a:xfrm>
                <a:off x="1828800" y="1885951"/>
                <a:ext cx="2133600" cy="304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200" b="1" dirty="0" smtClean="0">
                    <a:solidFill>
                      <a:srgbClr val="1F4C63"/>
                    </a:solidFill>
                    <a:latin typeface="Calibri" panose="020F0502020204030204" pitchFamily="34" charset="0"/>
                    <a:ea typeface="+mj-ea"/>
                    <a:cs typeface="+mj-cs"/>
                  </a:rPr>
                  <a:t>WEB</a:t>
                </a:r>
                <a:endParaRPr kumimoji="0" lang="id-ID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C63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29" name="Title 1"/>
              <p:cNvSpPr txBox="1">
                <a:spLocks/>
              </p:cNvSpPr>
              <p:nvPr/>
            </p:nvSpPr>
            <p:spPr>
              <a:xfrm>
                <a:off x="1828800" y="2152651"/>
                <a:ext cx="2133600" cy="304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j-ea"/>
                    <a:cs typeface="+mj-cs"/>
                  </a:rPr>
                  <a:t>a</a:t>
                </a:r>
                <a:r>
                  <a:rPr kumimoji="0" lang="en-US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j-ea"/>
                    <a:cs typeface="+mj-cs"/>
                  </a:rPr>
                  <a:t>gr.wa.gov</a:t>
                </a:r>
                <a:endParaRPr kumimoji="0" lang="id-ID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+mj-cs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4502328" y="3371850"/>
            <a:ext cx="3727272" cy="647700"/>
            <a:chOff x="1676400" y="2266950"/>
            <a:chExt cx="3727272" cy="647700"/>
          </a:xfrm>
        </p:grpSpPr>
        <p:sp>
          <p:nvSpPr>
            <p:cNvPr id="31" name="Oval 30"/>
            <p:cNvSpPr/>
            <p:nvPr/>
          </p:nvSpPr>
          <p:spPr>
            <a:xfrm>
              <a:off x="1676400" y="2266950"/>
              <a:ext cx="609600" cy="609600"/>
            </a:xfrm>
            <a:prstGeom prst="ellipse">
              <a:avLst/>
            </a:prstGeom>
            <a:solidFill>
              <a:srgbClr val="D45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Calibri" panose="020F0502020204030204" pitchFamily="34" charset="0"/>
              </a:endParaRPr>
            </a:p>
          </p:txBody>
        </p:sp>
        <p:grpSp>
          <p:nvGrpSpPr>
            <p:cNvPr id="32" name="Group 16"/>
            <p:cNvGrpSpPr/>
            <p:nvPr/>
          </p:nvGrpSpPr>
          <p:grpSpPr>
            <a:xfrm>
              <a:off x="2305050" y="2343150"/>
              <a:ext cx="3098622" cy="571500"/>
              <a:chOff x="1828800" y="1885951"/>
              <a:chExt cx="3098622" cy="571500"/>
            </a:xfrm>
          </p:grpSpPr>
          <p:sp>
            <p:nvSpPr>
              <p:cNvPr id="33" name="Title 1"/>
              <p:cNvSpPr txBox="1">
                <a:spLocks/>
              </p:cNvSpPr>
              <p:nvPr/>
            </p:nvSpPr>
            <p:spPr>
              <a:xfrm>
                <a:off x="1828800" y="1885951"/>
                <a:ext cx="2133600" cy="304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200" b="1" dirty="0">
                    <a:solidFill>
                      <a:srgbClr val="1F4C63"/>
                    </a:solidFill>
                    <a:latin typeface="Calibri" panose="020F0502020204030204" pitchFamily="34" charset="0"/>
                    <a:ea typeface="+mj-ea"/>
                    <a:cs typeface="+mj-cs"/>
                  </a:rPr>
                  <a:t>YOUTUBE</a:t>
                </a:r>
                <a:endParaRPr lang="id-ID" sz="2200" b="1" dirty="0">
                  <a:solidFill>
                    <a:srgbClr val="1F4C63"/>
                  </a:solidFill>
                  <a:latin typeface="Calibri" panose="020F0502020204030204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34" name="Title 1"/>
              <p:cNvSpPr txBox="1">
                <a:spLocks/>
              </p:cNvSpPr>
              <p:nvPr/>
            </p:nvSpPr>
            <p:spPr>
              <a:xfrm>
                <a:off x="1828800" y="2152651"/>
                <a:ext cx="3098622" cy="304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j-ea"/>
                    <a:cs typeface="+mj-cs"/>
                  </a:rPr>
                  <a:t>Youtube.com/user/</a:t>
                </a:r>
                <a:r>
                  <a:rPr lang="en-US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j-ea"/>
                    <a:cs typeface="+mj-cs"/>
                  </a:rPr>
                  <a:t>WSDAgov</a:t>
                </a:r>
                <a:endParaRPr kumimoji="0" lang="id-ID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+mj-cs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1446771" y="3371850"/>
            <a:ext cx="2762250" cy="647700"/>
            <a:chOff x="1676400" y="2266950"/>
            <a:chExt cx="2762250" cy="647700"/>
          </a:xfrm>
        </p:grpSpPr>
        <p:sp>
          <p:nvSpPr>
            <p:cNvPr id="36" name="Oval 35"/>
            <p:cNvSpPr/>
            <p:nvPr/>
          </p:nvSpPr>
          <p:spPr>
            <a:xfrm>
              <a:off x="1676400" y="2266950"/>
              <a:ext cx="609600" cy="609600"/>
            </a:xfrm>
            <a:prstGeom prst="ellipse">
              <a:avLst/>
            </a:prstGeom>
            <a:solidFill>
              <a:srgbClr val="D45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Calibri" panose="020F0502020204030204" pitchFamily="34" charset="0"/>
              </a:endParaRPr>
            </a:p>
          </p:txBody>
        </p:sp>
        <p:grpSp>
          <p:nvGrpSpPr>
            <p:cNvPr id="37" name="Group 16"/>
            <p:cNvGrpSpPr/>
            <p:nvPr/>
          </p:nvGrpSpPr>
          <p:grpSpPr>
            <a:xfrm>
              <a:off x="2305050" y="2343150"/>
              <a:ext cx="2133600" cy="571500"/>
              <a:chOff x="1828800" y="1885951"/>
              <a:chExt cx="2133600" cy="571500"/>
            </a:xfrm>
          </p:grpSpPr>
          <p:sp>
            <p:nvSpPr>
              <p:cNvPr id="38" name="Title 1"/>
              <p:cNvSpPr txBox="1">
                <a:spLocks/>
              </p:cNvSpPr>
              <p:nvPr/>
            </p:nvSpPr>
            <p:spPr>
              <a:xfrm>
                <a:off x="1828800" y="1885951"/>
                <a:ext cx="2133600" cy="304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200" b="1" dirty="0">
                    <a:solidFill>
                      <a:srgbClr val="1F4C63"/>
                    </a:solidFill>
                    <a:latin typeface="Calibri" panose="020F0502020204030204" pitchFamily="34" charset="0"/>
                    <a:ea typeface="+mj-ea"/>
                    <a:cs typeface="+mj-cs"/>
                  </a:rPr>
                  <a:t>PHONE</a:t>
                </a:r>
                <a:endParaRPr lang="id-ID" sz="2200" b="1" dirty="0">
                  <a:solidFill>
                    <a:srgbClr val="1F4C63"/>
                  </a:solidFill>
                  <a:latin typeface="Calibri" panose="020F0502020204030204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39" name="Title 1"/>
              <p:cNvSpPr txBox="1">
                <a:spLocks/>
              </p:cNvSpPr>
              <p:nvPr/>
            </p:nvSpPr>
            <p:spPr>
              <a:xfrm>
                <a:off x="1828800" y="2152651"/>
                <a:ext cx="2133600" cy="304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j-ea"/>
                    <a:cs typeface="+mj-cs"/>
                  </a:rPr>
                  <a:t>360-902-1878</a:t>
                </a:r>
                <a:endParaRPr kumimoji="0" lang="id-ID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+mj-cs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4502328" y="1504043"/>
            <a:ext cx="2762250" cy="647700"/>
            <a:chOff x="1676400" y="2266950"/>
            <a:chExt cx="2762250" cy="647700"/>
          </a:xfrm>
        </p:grpSpPr>
        <p:sp>
          <p:nvSpPr>
            <p:cNvPr id="41" name="Oval 40"/>
            <p:cNvSpPr/>
            <p:nvPr/>
          </p:nvSpPr>
          <p:spPr>
            <a:xfrm>
              <a:off x="1676400" y="2266950"/>
              <a:ext cx="609600" cy="609600"/>
            </a:xfrm>
            <a:prstGeom prst="ellipse">
              <a:avLst/>
            </a:prstGeom>
            <a:solidFill>
              <a:srgbClr val="D45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Calibri" panose="020F0502020204030204" pitchFamily="34" charset="0"/>
              </a:endParaRPr>
            </a:p>
          </p:txBody>
        </p:sp>
        <p:grpSp>
          <p:nvGrpSpPr>
            <p:cNvPr id="42" name="Group 16"/>
            <p:cNvGrpSpPr/>
            <p:nvPr/>
          </p:nvGrpSpPr>
          <p:grpSpPr>
            <a:xfrm>
              <a:off x="2305050" y="2343150"/>
              <a:ext cx="2133600" cy="571500"/>
              <a:chOff x="1828800" y="1885951"/>
              <a:chExt cx="2133600" cy="571500"/>
            </a:xfrm>
          </p:grpSpPr>
          <p:sp>
            <p:nvSpPr>
              <p:cNvPr id="43" name="Title 1"/>
              <p:cNvSpPr txBox="1">
                <a:spLocks/>
              </p:cNvSpPr>
              <p:nvPr/>
            </p:nvSpPr>
            <p:spPr>
              <a:xfrm>
                <a:off x="1828800" y="1885951"/>
                <a:ext cx="2133600" cy="304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200" b="1" dirty="0">
                    <a:solidFill>
                      <a:srgbClr val="1F4C63"/>
                    </a:solidFill>
                    <a:latin typeface="Calibri" panose="020F0502020204030204" pitchFamily="34" charset="0"/>
                    <a:ea typeface="+mj-ea"/>
                    <a:cs typeface="+mj-cs"/>
                  </a:rPr>
                  <a:t>EMAIL</a:t>
                </a:r>
                <a:endParaRPr lang="id-ID" sz="2200" b="1" dirty="0">
                  <a:solidFill>
                    <a:srgbClr val="1F4C63"/>
                  </a:solidFill>
                  <a:latin typeface="Calibri" panose="020F0502020204030204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44" name="Title 1"/>
              <p:cNvSpPr txBox="1">
                <a:spLocks/>
              </p:cNvSpPr>
              <p:nvPr/>
            </p:nvSpPr>
            <p:spPr>
              <a:xfrm>
                <a:off x="1828800" y="2152651"/>
                <a:ext cx="2133600" cy="304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j-ea"/>
                    <a:cs typeface="+mj-cs"/>
                  </a:rPr>
                  <a:t>ahealth@a</a:t>
                </a:r>
                <a:r>
                  <a:rPr kumimoji="0" lang="en-US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j-ea"/>
                    <a:cs typeface="+mj-cs"/>
                  </a:rPr>
                  <a:t>gr.wa.gov</a:t>
                </a:r>
                <a:endParaRPr kumimoji="0" lang="id-ID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+mj-cs"/>
                </a:endParaRPr>
              </a:p>
            </p:txBody>
          </p:sp>
        </p:grpSp>
      </p:grpSp>
      <p:sp>
        <p:nvSpPr>
          <p:cNvPr id="45" name="Freeform 44"/>
          <p:cNvSpPr>
            <a:spLocks/>
          </p:cNvSpPr>
          <p:nvPr/>
        </p:nvSpPr>
        <p:spPr bwMode="auto">
          <a:xfrm>
            <a:off x="1654835" y="1695450"/>
            <a:ext cx="209521" cy="318350"/>
          </a:xfrm>
          <a:custGeom>
            <a:avLst/>
            <a:gdLst>
              <a:gd name="T0" fmla="*/ 398 w 412"/>
              <a:gd name="T1" fmla="*/ 226 h 626"/>
              <a:gd name="T2" fmla="*/ 398 w 412"/>
              <a:gd name="T3" fmla="*/ 226 h 626"/>
              <a:gd name="T4" fmla="*/ 404 w 412"/>
              <a:gd name="T5" fmla="*/ 220 h 626"/>
              <a:gd name="T6" fmla="*/ 406 w 412"/>
              <a:gd name="T7" fmla="*/ 214 h 626"/>
              <a:gd name="T8" fmla="*/ 404 w 412"/>
              <a:gd name="T9" fmla="*/ 208 h 626"/>
              <a:gd name="T10" fmla="*/ 398 w 412"/>
              <a:gd name="T11" fmla="*/ 204 h 626"/>
              <a:gd name="T12" fmla="*/ 30 w 412"/>
              <a:gd name="T13" fmla="*/ 2 h 626"/>
              <a:gd name="T14" fmla="*/ 30 w 412"/>
              <a:gd name="T15" fmla="*/ 2 h 626"/>
              <a:gd name="T16" fmla="*/ 22 w 412"/>
              <a:gd name="T17" fmla="*/ 0 h 626"/>
              <a:gd name="T18" fmla="*/ 14 w 412"/>
              <a:gd name="T19" fmla="*/ 2 h 626"/>
              <a:gd name="T20" fmla="*/ 10 w 412"/>
              <a:gd name="T21" fmla="*/ 6 h 626"/>
              <a:gd name="T22" fmla="*/ 8 w 412"/>
              <a:gd name="T23" fmla="*/ 16 h 626"/>
              <a:gd name="T24" fmla="*/ 0 w 412"/>
              <a:gd name="T25" fmla="*/ 434 h 626"/>
              <a:gd name="T26" fmla="*/ 0 w 412"/>
              <a:gd name="T27" fmla="*/ 434 h 626"/>
              <a:gd name="T28" fmla="*/ 0 w 412"/>
              <a:gd name="T29" fmla="*/ 442 h 626"/>
              <a:gd name="T30" fmla="*/ 4 w 412"/>
              <a:gd name="T31" fmla="*/ 448 h 626"/>
              <a:gd name="T32" fmla="*/ 12 w 412"/>
              <a:gd name="T33" fmla="*/ 448 h 626"/>
              <a:gd name="T34" fmla="*/ 20 w 412"/>
              <a:gd name="T35" fmla="*/ 446 h 626"/>
              <a:gd name="T36" fmla="*/ 128 w 412"/>
              <a:gd name="T37" fmla="*/ 382 h 626"/>
              <a:gd name="T38" fmla="*/ 128 w 412"/>
              <a:gd name="T39" fmla="*/ 382 h 626"/>
              <a:gd name="T40" fmla="*/ 138 w 412"/>
              <a:gd name="T41" fmla="*/ 380 h 626"/>
              <a:gd name="T42" fmla="*/ 146 w 412"/>
              <a:gd name="T43" fmla="*/ 380 h 626"/>
              <a:gd name="T44" fmla="*/ 154 w 412"/>
              <a:gd name="T45" fmla="*/ 384 h 626"/>
              <a:gd name="T46" fmla="*/ 160 w 412"/>
              <a:gd name="T47" fmla="*/ 392 h 626"/>
              <a:gd name="T48" fmla="*/ 290 w 412"/>
              <a:gd name="T49" fmla="*/ 614 h 626"/>
              <a:gd name="T50" fmla="*/ 290 w 412"/>
              <a:gd name="T51" fmla="*/ 614 h 626"/>
              <a:gd name="T52" fmla="*/ 296 w 412"/>
              <a:gd name="T53" fmla="*/ 620 h 626"/>
              <a:gd name="T54" fmla="*/ 304 w 412"/>
              <a:gd name="T55" fmla="*/ 624 h 626"/>
              <a:gd name="T56" fmla="*/ 314 w 412"/>
              <a:gd name="T57" fmla="*/ 626 h 626"/>
              <a:gd name="T58" fmla="*/ 322 w 412"/>
              <a:gd name="T59" fmla="*/ 622 h 626"/>
              <a:gd name="T60" fmla="*/ 400 w 412"/>
              <a:gd name="T61" fmla="*/ 576 h 626"/>
              <a:gd name="T62" fmla="*/ 400 w 412"/>
              <a:gd name="T63" fmla="*/ 576 h 626"/>
              <a:gd name="T64" fmla="*/ 408 w 412"/>
              <a:gd name="T65" fmla="*/ 570 h 626"/>
              <a:gd name="T66" fmla="*/ 412 w 412"/>
              <a:gd name="T67" fmla="*/ 562 h 626"/>
              <a:gd name="T68" fmla="*/ 412 w 412"/>
              <a:gd name="T69" fmla="*/ 554 h 626"/>
              <a:gd name="T70" fmla="*/ 410 w 412"/>
              <a:gd name="T71" fmla="*/ 544 h 626"/>
              <a:gd name="T72" fmla="*/ 280 w 412"/>
              <a:gd name="T73" fmla="*/ 322 h 626"/>
              <a:gd name="T74" fmla="*/ 280 w 412"/>
              <a:gd name="T75" fmla="*/ 322 h 626"/>
              <a:gd name="T76" fmla="*/ 278 w 412"/>
              <a:gd name="T77" fmla="*/ 314 h 626"/>
              <a:gd name="T78" fmla="*/ 278 w 412"/>
              <a:gd name="T79" fmla="*/ 304 h 626"/>
              <a:gd name="T80" fmla="*/ 282 w 412"/>
              <a:gd name="T81" fmla="*/ 296 h 626"/>
              <a:gd name="T82" fmla="*/ 290 w 412"/>
              <a:gd name="T83" fmla="*/ 290 h 626"/>
              <a:gd name="T84" fmla="*/ 398 w 412"/>
              <a:gd name="T85" fmla="*/ 226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2" h="626">
                <a:moveTo>
                  <a:pt x="398" y="226"/>
                </a:moveTo>
                <a:lnTo>
                  <a:pt x="398" y="226"/>
                </a:lnTo>
                <a:lnTo>
                  <a:pt x="404" y="220"/>
                </a:lnTo>
                <a:lnTo>
                  <a:pt x="406" y="214"/>
                </a:lnTo>
                <a:lnTo>
                  <a:pt x="404" y="208"/>
                </a:lnTo>
                <a:lnTo>
                  <a:pt x="398" y="204"/>
                </a:lnTo>
                <a:lnTo>
                  <a:pt x="30" y="2"/>
                </a:lnTo>
                <a:lnTo>
                  <a:pt x="30" y="2"/>
                </a:lnTo>
                <a:lnTo>
                  <a:pt x="22" y="0"/>
                </a:lnTo>
                <a:lnTo>
                  <a:pt x="14" y="2"/>
                </a:lnTo>
                <a:lnTo>
                  <a:pt x="10" y="6"/>
                </a:lnTo>
                <a:lnTo>
                  <a:pt x="8" y="16"/>
                </a:lnTo>
                <a:lnTo>
                  <a:pt x="0" y="434"/>
                </a:lnTo>
                <a:lnTo>
                  <a:pt x="0" y="434"/>
                </a:lnTo>
                <a:lnTo>
                  <a:pt x="0" y="442"/>
                </a:lnTo>
                <a:lnTo>
                  <a:pt x="4" y="448"/>
                </a:lnTo>
                <a:lnTo>
                  <a:pt x="12" y="448"/>
                </a:lnTo>
                <a:lnTo>
                  <a:pt x="20" y="446"/>
                </a:lnTo>
                <a:lnTo>
                  <a:pt x="128" y="382"/>
                </a:lnTo>
                <a:lnTo>
                  <a:pt x="128" y="382"/>
                </a:lnTo>
                <a:lnTo>
                  <a:pt x="138" y="380"/>
                </a:lnTo>
                <a:lnTo>
                  <a:pt x="146" y="380"/>
                </a:lnTo>
                <a:lnTo>
                  <a:pt x="154" y="384"/>
                </a:lnTo>
                <a:lnTo>
                  <a:pt x="160" y="392"/>
                </a:lnTo>
                <a:lnTo>
                  <a:pt x="290" y="614"/>
                </a:lnTo>
                <a:lnTo>
                  <a:pt x="290" y="614"/>
                </a:lnTo>
                <a:lnTo>
                  <a:pt x="296" y="620"/>
                </a:lnTo>
                <a:lnTo>
                  <a:pt x="304" y="624"/>
                </a:lnTo>
                <a:lnTo>
                  <a:pt x="314" y="626"/>
                </a:lnTo>
                <a:lnTo>
                  <a:pt x="322" y="622"/>
                </a:lnTo>
                <a:lnTo>
                  <a:pt x="400" y="576"/>
                </a:lnTo>
                <a:lnTo>
                  <a:pt x="400" y="576"/>
                </a:lnTo>
                <a:lnTo>
                  <a:pt x="408" y="570"/>
                </a:lnTo>
                <a:lnTo>
                  <a:pt x="412" y="562"/>
                </a:lnTo>
                <a:lnTo>
                  <a:pt x="412" y="554"/>
                </a:lnTo>
                <a:lnTo>
                  <a:pt x="410" y="544"/>
                </a:lnTo>
                <a:lnTo>
                  <a:pt x="280" y="322"/>
                </a:lnTo>
                <a:lnTo>
                  <a:pt x="280" y="322"/>
                </a:lnTo>
                <a:lnTo>
                  <a:pt x="278" y="314"/>
                </a:lnTo>
                <a:lnTo>
                  <a:pt x="278" y="304"/>
                </a:lnTo>
                <a:lnTo>
                  <a:pt x="282" y="296"/>
                </a:lnTo>
                <a:lnTo>
                  <a:pt x="290" y="290"/>
                </a:lnTo>
                <a:lnTo>
                  <a:pt x="398" y="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4614829" y="1678820"/>
            <a:ext cx="383150" cy="268205"/>
          </a:xfrm>
          <a:custGeom>
            <a:avLst/>
            <a:gdLst>
              <a:gd name="T0" fmla="*/ 0 w 240"/>
              <a:gd name="T1" fmla="*/ 0 h 168"/>
              <a:gd name="T2" fmla="*/ 0 w 240"/>
              <a:gd name="T3" fmla="*/ 168 h 168"/>
              <a:gd name="T4" fmla="*/ 240 w 240"/>
              <a:gd name="T5" fmla="*/ 168 h 168"/>
              <a:gd name="T6" fmla="*/ 240 w 240"/>
              <a:gd name="T7" fmla="*/ 0 h 168"/>
              <a:gd name="T8" fmla="*/ 0 w 240"/>
              <a:gd name="T9" fmla="*/ 0 h 168"/>
              <a:gd name="T10" fmla="*/ 232 w 240"/>
              <a:gd name="T11" fmla="*/ 16 h 168"/>
              <a:gd name="T12" fmla="*/ 156 w 240"/>
              <a:gd name="T13" fmla="*/ 82 h 168"/>
              <a:gd name="T14" fmla="*/ 232 w 240"/>
              <a:gd name="T15" fmla="*/ 152 h 168"/>
              <a:gd name="T16" fmla="*/ 232 w 240"/>
              <a:gd name="T17" fmla="*/ 160 h 168"/>
              <a:gd name="T18" fmla="*/ 146 w 240"/>
              <a:gd name="T19" fmla="*/ 90 h 168"/>
              <a:gd name="T20" fmla="*/ 120 w 240"/>
              <a:gd name="T21" fmla="*/ 112 h 168"/>
              <a:gd name="T22" fmla="*/ 94 w 240"/>
              <a:gd name="T23" fmla="*/ 90 h 168"/>
              <a:gd name="T24" fmla="*/ 8 w 240"/>
              <a:gd name="T25" fmla="*/ 160 h 168"/>
              <a:gd name="T26" fmla="*/ 8 w 240"/>
              <a:gd name="T27" fmla="*/ 152 h 168"/>
              <a:gd name="T28" fmla="*/ 86 w 240"/>
              <a:gd name="T29" fmla="*/ 82 h 168"/>
              <a:gd name="T30" fmla="*/ 8 w 240"/>
              <a:gd name="T31" fmla="*/ 16 h 168"/>
              <a:gd name="T32" fmla="*/ 8 w 240"/>
              <a:gd name="T33" fmla="*/ 8 h 168"/>
              <a:gd name="T34" fmla="*/ 120 w 240"/>
              <a:gd name="T35" fmla="*/ 88 h 168"/>
              <a:gd name="T36" fmla="*/ 232 w 240"/>
              <a:gd name="T37" fmla="*/ 8 h 168"/>
              <a:gd name="T38" fmla="*/ 232 w 240"/>
              <a:gd name="T39" fmla="*/ 1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0" h="168">
                <a:moveTo>
                  <a:pt x="0" y="0"/>
                </a:moveTo>
                <a:lnTo>
                  <a:pt x="0" y="168"/>
                </a:lnTo>
                <a:lnTo>
                  <a:pt x="240" y="168"/>
                </a:lnTo>
                <a:lnTo>
                  <a:pt x="240" y="0"/>
                </a:lnTo>
                <a:lnTo>
                  <a:pt x="0" y="0"/>
                </a:lnTo>
                <a:close/>
                <a:moveTo>
                  <a:pt x="232" y="16"/>
                </a:moveTo>
                <a:lnTo>
                  <a:pt x="156" y="82"/>
                </a:lnTo>
                <a:lnTo>
                  <a:pt x="232" y="152"/>
                </a:lnTo>
                <a:lnTo>
                  <a:pt x="232" y="160"/>
                </a:lnTo>
                <a:lnTo>
                  <a:pt x="146" y="90"/>
                </a:lnTo>
                <a:lnTo>
                  <a:pt x="120" y="112"/>
                </a:lnTo>
                <a:lnTo>
                  <a:pt x="94" y="90"/>
                </a:lnTo>
                <a:lnTo>
                  <a:pt x="8" y="160"/>
                </a:lnTo>
                <a:lnTo>
                  <a:pt x="8" y="152"/>
                </a:lnTo>
                <a:lnTo>
                  <a:pt x="86" y="82"/>
                </a:lnTo>
                <a:lnTo>
                  <a:pt x="8" y="16"/>
                </a:lnTo>
                <a:lnTo>
                  <a:pt x="8" y="8"/>
                </a:lnTo>
                <a:lnTo>
                  <a:pt x="120" y="88"/>
                </a:lnTo>
                <a:lnTo>
                  <a:pt x="232" y="8"/>
                </a:lnTo>
                <a:lnTo>
                  <a:pt x="232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4650794" y="3477437"/>
            <a:ext cx="329486" cy="423757"/>
          </a:xfrm>
          <a:custGeom>
            <a:avLst/>
            <a:gdLst>
              <a:gd name="T0" fmla="*/ 170 w 536"/>
              <a:gd name="T1" fmla="*/ 228 h 650"/>
              <a:gd name="T2" fmla="*/ 204 w 536"/>
              <a:gd name="T3" fmla="*/ 240 h 650"/>
              <a:gd name="T4" fmla="*/ 244 w 536"/>
              <a:gd name="T5" fmla="*/ 220 h 650"/>
              <a:gd name="T6" fmla="*/ 250 w 536"/>
              <a:gd name="T7" fmla="*/ 92 h 650"/>
              <a:gd name="T8" fmla="*/ 224 w 536"/>
              <a:gd name="T9" fmla="*/ 60 h 650"/>
              <a:gd name="T10" fmla="*/ 178 w 536"/>
              <a:gd name="T11" fmla="*/ 64 h 650"/>
              <a:gd name="T12" fmla="*/ 158 w 536"/>
              <a:gd name="T13" fmla="*/ 102 h 650"/>
              <a:gd name="T14" fmla="*/ 194 w 536"/>
              <a:gd name="T15" fmla="*/ 90 h 650"/>
              <a:gd name="T16" fmla="*/ 214 w 536"/>
              <a:gd name="T17" fmla="*/ 90 h 650"/>
              <a:gd name="T18" fmla="*/ 214 w 536"/>
              <a:gd name="T19" fmla="*/ 206 h 650"/>
              <a:gd name="T20" fmla="*/ 194 w 536"/>
              <a:gd name="T21" fmla="*/ 206 h 650"/>
              <a:gd name="T22" fmla="*/ 116 w 536"/>
              <a:gd name="T23" fmla="*/ 236 h 650"/>
              <a:gd name="T24" fmla="*/ 72 w 536"/>
              <a:gd name="T25" fmla="*/ 0 h 650"/>
              <a:gd name="T26" fmla="*/ 310 w 536"/>
              <a:gd name="T27" fmla="*/ 238 h 650"/>
              <a:gd name="T28" fmla="*/ 372 w 536"/>
              <a:gd name="T29" fmla="*/ 236 h 650"/>
              <a:gd name="T30" fmla="*/ 330 w 536"/>
              <a:gd name="T31" fmla="*/ 204 h 650"/>
              <a:gd name="T32" fmla="*/ 314 w 536"/>
              <a:gd name="T33" fmla="*/ 204 h 650"/>
              <a:gd name="T34" fmla="*/ 278 w 536"/>
              <a:gd name="T35" fmla="*/ 208 h 650"/>
              <a:gd name="T36" fmla="*/ 302 w 536"/>
              <a:gd name="T37" fmla="*/ 238 h 650"/>
              <a:gd name="T38" fmla="*/ 510 w 536"/>
              <a:gd name="T39" fmla="*/ 314 h 650"/>
              <a:gd name="T40" fmla="*/ 362 w 536"/>
              <a:gd name="T41" fmla="*/ 290 h 650"/>
              <a:gd name="T42" fmla="*/ 66 w 536"/>
              <a:gd name="T43" fmla="*/ 294 h 650"/>
              <a:gd name="T44" fmla="*/ 6 w 536"/>
              <a:gd name="T45" fmla="*/ 354 h 650"/>
              <a:gd name="T46" fmla="*/ 2 w 536"/>
              <a:gd name="T47" fmla="*/ 518 h 650"/>
              <a:gd name="T48" fmla="*/ 26 w 536"/>
              <a:gd name="T49" fmla="*/ 624 h 650"/>
              <a:gd name="T50" fmla="*/ 174 w 536"/>
              <a:gd name="T51" fmla="*/ 648 h 650"/>
              <a:gd name="T52" fmla="*/ 470 w 536"/>
              <a:gd name="T53" fmla="*/ 644 h 650"/>
              <a:gd name="T54" fmla="*/ 530 w 536"/>
              <a:gd name="T55" fmla="*/ 584 h 650"/>
              <a:gd name="T56" fmla="*/ 536 w 536"/>
              <a:gd name="T57" fmla="*/ 418 h 650"/>
              <a:gd name="T58" fmla="*/ 42 w 536"/>
              <a:gd name="T59" fmla="*/ 382 h 650"/>
              <a:gd name="T60" fmla="*/ 246 w 536"/>
              <a:gd name="T61" fmla="*/ 584 h 650"/>
              <a:gd name="T62" fmla="*/ 196 w 536"/>
              <a:gd name="T63" fmla="*/ 580 h 650"/>
              <a:gd name="T64" fmla="*/ 160 w 536"/>
              <a:gd name="T65" fmla="*/ 578 h 650"/>
              <a:gd name="T66" fmla="*/ 186 w 536"/>
              <a:gd name="T67" fmla="*/ 544 h 650"/>
              <a:gd name="T68" fmla="*/ 196 w 536"/>
              <a:gd name="T69" fmla="*/ 554 h 650"/>
              <a:gd name="T70" fmla="*/ 246 w 536"/>
              <a:gd name="T71" fmla="*/ 410 h 650"/>
              <a:gd name="T72" fmla="*/ 364 w 536"/>
              <a:gd name="T73" fmla="*/ 576 h 650"/>
              <a:gd name="T74" fmla="*/ 342 w 536"/>
              <a:gd name="T75" fmla="*/ 586 h 650"/>
              <a:gd name="T76" fmla="*/ 312 w 536"/>
              <a:gd name="T77" fmla="*/ 584 h 650"/>
              <a:gd name="T78" fmla="*/ 318 w 536"/>
              <a:gd name="T79" fmla="*/ 416 h 650"/>
              <a:gd name="T80" fmla="*/ 348 w 536"/>
              <a:gd name="T81" fmla="*/ 408 h 650"/>
              <a:gd name="T82" fmla="*/ 370 w 536"/>
              <a:gd name="T83" fmla="*/ 432 h 650"/>
              <a:gd name="T84" fmla="*/ 430 w 536"/>
              <a:gd name="T85" fmla="*/ 534 h 650"/>
              <a:gd name="T86" fmla="*/ 444 w 536"/>
              <a:gd name="T87" fmla="*/ 558 h 650"/>
              <a:gd name="T88" fmla="*/ 458 w 536"/>
              <a:gd name="T89" fmla="*/ 522 h 650"/>
              <a:gd name="T90" fmla="*/ 484 w 536"/>
              <a:gd name="T91" fmla="*/ 568 h 650"/>
              <a:gd name="T92" fmla="*/ 444 w 536"/>
              <a:gd name="T93" fmla="*/ 588 h 650"/>
              <a:gd name="T94" fmla="*/ 408 w 536"/>
              <a:gd name="T95" fmla="*/ 574 h 650"/>
              <a:gd name="T96" fmla="*/ 396 w 536"/>
              <a:gd name="T97" fmla="*/ 456 h 650"/>
              <a:gd name="T98" fmla="*/ 418 w 536"/>
              <a:gd name="T99" fmla="*/ 412 h 650"/>
              <a:gd name="T100" fmla="*/ 466 w 536"/>
              <a:gd name="T101" fmla="*/ 408 h 650"/>
              <a:gd name="T102" fmla="*/ 492 w 536"/>
              <a:gd name="T103" fmla="*/ 444 h 650"/>
              <a:gd name="T104" fmla="*/ 434 w 536"/>
              <a:gd name="T105" fmla="*/ 440 h 650"/>
              <a:gd name="T106" fmla="*/ 458 w 536"/>
              <a:gd name="T107" fmla="*/ 456 h 650"/>
              <a:gd name="T108" fmla="*/ 444 w 536"/>
              <a:gd name="T109" fmla="*/ 436 h 650"/>
              <a:gd name="T110" fmla="*/ 312 w 536"/>
              <a:gd name="T111" fmla="*/ 442 h 650"/>
              <a:gd name="T112" fmla="*/ 326 w 536"/>
              <a:gd name="T113" fmla="*/ 558 h 650"/>
              <a:gd name="T114" fmla="*/ 338 w 536"/>
              <a:gd name="T115" fmla="*/ 452 h 650"/>
              <a:gd name="T116" fmla="*/ 324 w 536"/>
              <a:gd name="T117" fmla="*/ 434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6" h="650">
                <a:moveTo>
                  <a:pt x="158" y="192"/>
                </a:moveTo>
                <a:lnTo>
                  <a:pt x="158" y="192"/>
                </a:lnTo>
                <a:lnTo>
                  <a:pt x="158" y="202"/>
                </a:lnTo>
                <a:lnTo>
                  <a:pt x="160" y="212"/>
                </a:lnTo>
                <a:lnTo>
                  <a:pt x="164" y="220"/>
                </a:lnTo>
                <a:lnTo>
                  <a:pt x="170" y="228"/>
                </a:lnTo>
                <a:lnTo>
                  <a:pt x="170" y="228"/>
                </a:lnTo>
                <a:lnTo>
                  <a:pt x="176" y="232"/>
                </a:lnTo>
                <a:lnTo>
                  <a:pt x="184" y="238"/>
                </a:lnTo>
                <a:lnTo>
                  <a:pt x="194" y="240"/>
                </a:lnTo>
                <a:lnTo>
                  <a:pt x="204" y="240"/>
                </a:lnTo>
                <a:lnTo>
                  <a:pt x="204" y="240"/>
                </a:lnTo>
                <a:lnTo>
                  <a:pt x="214" y="240"/>
                </a:lnTo>
                <a:lnTo>
                  <a:pt x="224" y="238"/>
                </a:lnTo>
                <a:lnTo>
                  <a:pt x="232" y="234"/>
                </a:lnTo>
                <a:lnTo>
                  <a:pt x="238" y="228"/>
                </a:lnTo>
                <a:lnTo>
                  <a:pt x="238" y="228"/>
                </a:lnTo>
                <a:lnTo>
                  <a:pt x="244" y="220"/>
                </a:lnTo>
                <a:lnTo>
                  <a:pt x="248" y="212"/>
                </a:lnTo>
                <a:lnTo>
                  <a:pt x="250" y="204"/>
                </a:lnTo>
                <a:lnTo>
                  <a:pt x="252" y="192"/>
                </a:lnTo>
                <a:lnTo>
                  <a:pt x="252" y="102"/>
                </a:lnTo>
                <a:lnTo>
                  <a:pt x="252" y="102"/>
                </a:lnTo>
                <a:lnTo>
                  <a:pt x="250" y="92"/>
                </a:lnTo>
                <a:lnTo>
                  <a:pt x="248" y="84"/>
                </a:lnTo>
                <a:lnTo>
                  <a:pt x="244" y="76"/>
                </a:lnTo>
                <a:lnTo>
                  <a:pt x="238" y="70"/>
                </a:lnTo>
                <a:lnTo>
                  <a:pt x="238" y="70"/>
                </a:lnTo>
                <a:lnTo>
                  <a:pt x="232" y="64"/>
                </a:lnTo>
                <a:lnTo>
                  <a:pt x="224" y="60"/>
                </a:lnTo>
                <a:lnTo>
                  <a:pt x="216" y="58"/>
                </a:lnTo>
                <a:lnTo>
                  <a:pt x="206" y="56"/>
                </a:lnTo>
                <a:lnTo>
                  <a:pt x="206" y="56"/>
                </a:lnTo>
                <a:lnTo>
                  <a:pt x="194" y="58"/>
                </a:lnTo>
                <a:lnTo>
                  <a:pt x="186" y="60"/>
                </a:lnTo>
                <a:lnTo>
                  <a:pt x="178" y="64"/>
                </a:lnTo>
                <a:lnTo>
                  <a:pt x="170" y="68"/>
                </a:lnTo>
                <a:lnTo>
                  <a:pt x="170" y="68"/>
                </a:lnTo>
                <a:lnTo>
                  <a:pt x="164" y="76"/>
                </a:lnTo>
                <a:lnTo>
                  <a:pt x="160" y="82"/>
                </a:lnTo>
                <a:lnTo>
                  <a:pt x="158" y="92"/>
                </a:lnTo>
                <a:lnTo>
                  <a:pt x="158" y="102"/>
                </a:lnTo>
                <a:lnTo>
                  <a:pt x="158" y="192"/>
                </a:lnTo>
                <a:close/>
                <a:moveTo>
                  <a:pt x="190" y="100"/>
                </a:moveTo>
                <a:lnTo>
                  <a:pt x="190" y="100"/>
                </a:lnTo>
                <a:lnTo>
                  <a:pt x="192" y="94"/>
                </a:lnTo>
                <a:lnTo>
                  <a:pt x="194" y="90"/>
                </a:lnTo>
                <a:lnTo>
                  <a:pt x="194" y="90"/>
                </a:lnTo>
                <a:lnTo>
                  <a:pt x="198" y="88"/>
                </a:lnTo>
                <a:lnTo>
                  <a:pt x="204" y="88"/>
                </a:lnTo>
                <a:lnTo>
                  <a:pt x="204" y="88"/>
                </a:lnTo>
                <a:lnTo>
                  <a:pt x="210" y="88"/>
                </a:lnTo>
                <a:lnTo>
                  <a:pt x="214" y="90"/>
                </a:lnTo>
                <a:lnTo>
                  <a:pt x="214" y="90"/>
                </a:lnTo>
                <a:lnTo>
                  <a:pt x="218" y="94"/>
                </a:lnTo>
                <a:lnTo>
                  <a:pt x="218" y="100"/>
                </a:lnTo>
                <a:lnTo>
                  <a:pt x="218" y="196"/>
                </a:lnTo>
                <a:lnTo>
                  <a:pt x="218" y="196"/>
                </a:lnTo>
                <a:lnTo>
                  <a:pt x="218" y="202"/>
                </a:lnTo>
                <a:lnTo>
                  <a:pt x="214" y="206"/>
                </a:lnTo>
                <a:lnTo>
                  <a:pt x="214" y="206"/>
                </a:lnTo>
                <a:lnTo>
                  <a:pt x="210" y="210"/>
                </a:lnTo>
                <a:lnTo>
                  <a:pt x="204" y="210"/>
                </a:lnTo>
                <a:lnTo>
                  <a:pt x="204" y="210"/>
                </a:lnTo>
                <a:lnTo>
                  <a:pt x="198" y="210"/>
                </a:lnTo>
                <a:lnTo>
                  <a:pt x="194" y="206"/>
                </a:lnTo>
                <a:lnTo>
                  <a:pt x="194" y="206"/>
                </a:lnTo>
                <a:lnTo>
                  <a:pt x="192" y="202"/>
                </a:lnTo>
                <a:lnTo>
                  <a:pt x="190" y="196"/>
                </a:lnTo>
                <a:lnTo>
                  <a:pt x="190" y="100"/>
                </a:lnTo>
                <a:close/>
                <a:moveTo>
                  <a:pt x="80" y="236"/>
                </a:moveTo>
                <a:lnTo>
                  <a:pt x="116" y="236"/>
                </a:lnTo>
                <a:lnTo>
                  <a:pt x="116" y="138"/>
                </a:lnTo>
                <a:lnTo>
                  <a:pt x="158" y="0"/>
                </a:lnTo>
                <a:lnTo>
                  <a:pt x="122" y="0"/>
                </a:lnTo>
                <a:lnTo>
                  <a:pt x="98" y="94"/>
                </a:lnTo>
                <a:lnTo>
                  <a:pt x="96" y="94"/>
                </a:lnTo>
                <a:lnTo>
                  <a:pt x="72" y="0"/>
                </a:lnTo>
                <a:lnTo>
                  <a:pt x="36" y="0"/>
                </a:lnTo>
                <a:lnTo>
                  <a:pt x="80" y="142"/>
                </a:lnTo>
                <a:lnTo>
                  <a:pt x="80" y="236"/>
                </a:lnTo>
                <a:close/>
                <a:moveTo>
                  <a:pt x="302" y="238"/>
                </a:moveTo>
                <a:lnTo>
                  <a:pt x="302" y="238"/>
                </a:lnTo>
                <a:lnTo>
                  <a:pt x="310" y="238"/>
                </a:lnTo>
                <a:lnTo>
                  <a:pt x="320" y="232"/>
                </a:lnTo>
                <a:lnTo>
                  <a:pt x="320" y="232"/>
                </a:lnTo>
                <a:lnTo>
                  <a:pt x="330" y="226"/>
                </a:lnTo>
                <a:lnTo>
                  <a:pt x="340" y="216"/>
                </a:lnTo>
                <a:lnTo>
                  <a:pt x="340" y="236"/>
                </a:lnTo>
                <a:lnTo>
                  <a:pt x="372" y="236"/>
                </a:lnTo>
                <a:lnTo>
                  <a:pt x="372" y="62"/>
                </a:lnTo>
                <a:lnTo>
                  <a:pt x="340" y="62"/>
                </a:lnTo>
                <a:lnTo>
                  <a:pt x="340" y="194"/>
                </a:lnTo>
                <a:lnTo>
                  <a:pt x="340" y="194"/>
                </a:lnTo>
                <a:lnTo>
                  <a:pt x="330" y="204"/>
                </a:lnTo>
                <a:lnTo>
                  <a:pt x="330" y="204"/>
                </a:lnTo>
                <a:lnTo>
                  <a:pt x="324" y="206"/>
                </a:lnTo>
                <a:lnTo>
                  <a:pt x="320" y="206"/>
                </a:lnTo>
                <a:lnTo>
                  <a:pt x="320" y="206"/>
                </a:lnTo>
                <a:lnTo>
                  <a:pt x="316" y="206"/>
                </a:lnTo>
                <a:lnTo>
                  <a:pt x="314" y="204"/>
                </a:lnTo>
                <a:lnTo>
                  <a:pt x="314" y="204"/>
                </a:lnTo>
                <a:lnTo>
                  <a:pt x="312" y="200"/>
                </a:lnTo>
                <a:lnTo>
                  <a:pt x="312" y="196"/>
                </a:lnTo>
                <a:lnTo>
                  <a:pt x="312" y="62"/>
                </a:lnTo>
                <a:lnTo>
                  <a:pt x="278" y="62"/>
                </a:lnTo>
                <a:lnTo>
                  <a:pt x="278" y="208"/>
                </a:lnTo>
                <a:lnTo>
                  <a:pt x="278" y="208"/>
                </a:lnTo>
                <a:lnTo>
                  <a:pt x="280" y="220"/>
                </a:lnTo>
                <a:lnTo>
                  <a:pt x="284" y="230"/>
                </a:lnTo>
                <a:lnTo>
                  <a:pt x="284" y="230"/>
                </a:lnTo>
                <a:lnTo>
                  <a:pt x="292" y="236"/>
                </a:lnTo>
                <a:lnTo>
                  <a:pt x="302" y="238"/>
                </a:lnTo>
                <a:lnTo>
                  <a:pt x="302" y="238"/>
                </a:lnTo>
                <a:close/>
                <a:moveTo>
                  <a:pt x="532" y="368"/>
                </a:moveTo>
                <a:lnTo>
                  <a:pt x="532" y="368"/>
                </a:lnTo>
                <a:lnTo>
                  <a:pt x="530" y="354"/>
                </a:lnTo>
                <a:lnTo>
                  <a:pt x="526" y="338"/>
                </a:lnTo>
                <a:lnTo>
                  <a:pt x="520" y="326"/>
                </a:lnTo>
                <a:lnTo>
                  <a:pt x="510" y="314"/>
                </a:lnTo>
                <a:lnTo>
                  <a:pt x="498" y="306"/>
                </a:lnTo>
                <a:lnTo>
                  <a:pt x="486" y="298"/>
                </a:lnTo>
                <a:lnTo>
                  <a:pt x="470" y="294"/>
                </a:lnTo>
                <a:lnTo>
                  <a:pt x="456" y="292"/>
                </a:lnTo>
                <a:lnTo>
                  <a:pt x="456" y="292"/>
                </a:lnTo>
                <a:lnTo>
                  <a:pt x="362" y="290"/>
                </a:lnTo>
                <a:lnTo>
                  <a:pt x="268" y="288"/>
                </a:lnTo>
                <a:lnTo>
                  <a:pt x="268" y="288"/>
                </a:lnTo>
                <a:lnTo>
                  <a:pt x="174" y="290"/>
                </a:lnTo>
                <a:lnTo>
                  <a:pt x="82" y="292"/>
                </a:lnTo>
                <a:lnTo>
                  <a:pt x="82" y="292"/>
                </a:lnTo>
                <a:lnTo>
                  <a:pt x="66" y="294"/>
                </a:lnTo>
                <a:lnTo>
                  <a:pt x="52" y="298"/>
                </a:lnTo>
                <a:lnTo>
                  <a:pt x="38" y="306"/>
                </a:lnTo>
                <a:lnTo>
                  <a:pt x="26" y="314"/>
                </a:lnTo>
                <a:lnTo>
                  <a:pt x="18" y="326"/>
                </a:lnTo>
                <a:lnTo>
                  <a:pt x="10" y="338"/>
                </a:lnTo>
                <a:lnTo>
                  <a:pt x="6" y="354"/>
                </a:lnTo>
                <a:lnTo>
                  <a:pt x="4" y="368"/>
                </a:lnTo>
                <a:lnTo>
                  <a:pt x="4" y="368"/>
                </a:lnTo>
                <a:lnTo>
                  <a:pt x="2" y="418"/>
                </a:lnTo>
                <a:lnTo>
                  <a:pt x="0" y="468"/>
                </a:lnTo>
                <a:lnTo>
                  <a:pt x="0" y="468"/>
                </a:lnTo>
                <a:lnTo>
                  <a:pt x="2" y="518"/>
                </a:lnTo>
                <a:lnTo>
                  <a:pt x="4" y="570"/>
                </a:lnTo>
                <a:lnTo>
                  <a:pt x="4" y="570"/>
                </a:lnTo>
                <a:lnTo>
                  <a:pt x="6" y="584"/>
                </a:lnTo>
                <a:lnTo>
                  <a:pt x="10" y="598"/>
                </a:lnTo>
                <a:lnTo>
                  <a:pt x="18" y="612"/>
                </a:lnTo>
                <a:lnTo>
                  <a:pt x="26" y="624"/>
                </a:lnTo>
                <a:lnTo>
                  <a:pt x="38" y="632"/>
                </a:lnTo>
                <a:lnTo>
                  <a:pt x="52" y="640"/>
                </a:lnTo>
                <a:lnTo>
                  <a:pt x="66" y="644"/>
                </a:lnTo>
                <a:lnTo>
                  <a:pt x="82" y="646"/>
                </a:lnTo>
                <a:lnTo>
                  <a:pt x="82" y="646"/>
                </a:lnTo>
                <a:lnTo>
                  <a:pt x="174" y="648"/>
                </a:lnTo>
                <a:lnTo>
                  <a:pt x="268" y="650"/>
                </a:lnTo>
                <a:lnTo>
                  <a:pt x="268" y="650"/>
                </a:lnTo>
                <a:lnTo>
                  <a:pt x="362" y="648"/>
                </a:lnTo>
                <a:lnTo>
                  <a:pt x="456" y="646"/>
                </a:lnTo>
                <a:lnTo>
                  <a:pt x="456" y="646"/>
                </a:lnTo>
                <a:lnTo>
                  <a:pt x="470" y="644"/>
                </a:lnTo>
                <a:lnTo>
                  <a:pt x="486" y="640"/>
                </a:lnTo>
                <a:lnTo>
                  <a:pt x="498" y="632"/>
                </a:lnTo>
                <a:lnTo>
                  <a:pt x="510" y="624"/>
                </a:lnTo>
                <a:lnTo>
                  <a:pt x="520" y="612"/>
                </a:lnTo>
                <a:lnTo>
                  <a:pt x="526" y="598"/>
                </a:lnTo>
                <a:lnTo>
                  <a:pt x="530" y="584"/>
                </a:lnTo>
                <a:lnTo>
                  <a:pt x="532" y="570"/>
                </a:lnTo>
                <a:lnTo>
                  <a:pt x="532" y="570"/>
                </a:lnTo>
                <a:lnTo>
                  <a:pt x="536" y="518"/>
                </a:lnTo>
                <a:lnTo>
                  <a:pt x="536" y="468"/>
                </a:lnTo>
                <a:lnTo>
                  <a:pt x="536" y="468"/>
                </a:lnTo>
                <a:lnTo>
                  <a:pt x="536" y="418"/>
                </a:lnTo>
                <a:lnTo>
                  <a:pt x="532" y="368"/>
                </a:lnTo>
                <a:lnTo>
                  <a:pt x="532" y="368"/>
                </a:lnTo>
                <a:close/>
                <a:moveTo>
                  <a:pt x="116" y="584"/>
                </a:moveTo>
                <a:lnTo>
                  <a:pt x="80" y="584"/>
                </a:lnTo>
                <a:lnTo>
                  <a:pt x="80" y="382"/>
                </a:lnTo>
                <a:lnTo>
                  <a:pt x="42" y="382"/>
                </a:lnTo>
                <a:lnTo>
                  <a:pt x="42" y="346"/>
                </a:lnTo>
                <a:lnTo>
                  <a:pt x="154" y="346"/>
                </a:lnTo>
                <a:lnTo>
                  <a:pt x="154" y="382"/>
                </a:lnTo>
                <a:lnTo>
                  <a:pt x="116" y="382"/>
                </a:lnTo>
                <a:lnTo>
                  <a:pt x="116" y="584"/>
                </a:lnTo>
                <a:close/>
                <a:moveTo>
                  <a:pt x="246" y="584"/>
                </a:moveTo>
                <a:lnTo>
                  <a:pt x="214" y="584"/>
                </a:lnTo>
                <a:lnTo>
                  <a:pt x="214" y="564"/>
                </a:lnTo>
                <a:lnTo>
                  <a:pt x="214" y="564"/>
                </a:lnTo>
                <a:lnTo>
                  <a:pt x="206" y="574"/>
                </a:lnTo>
                <a:lnTo>
                  <a:pt x="196" y="580"/>
                </a:lnTo>
                <a:lnTo>
                  <a:pt x="196" y="580"/>
                </a:lnTo>
                <a:lnTo>
                  <a:pt x="186" y="584"/>
                </a:lnTo>
                <a:lnTo>
                  <a:pt x="176" y="586"/>
                </a:lnTo>
                <a:lnTo>
                  <a:pt x="176" y="586"/>
                </a:lnTo>
                <a:lnTo>
                  <a:pt x="166" y="584"/>
                </a:lnTo>
                <a:lnTo>
                  <a:pt x="160" y="578"/>
                </a:lnTo>
                <a:lnTo>
                  <a:pt x="160" y="578"/>
                </a:lnTo>
                <a:lnTo>
                  <a:pt x="156" y="568"/>
                </a:lnTo>
                <a:lnTo>
                  <a:pt x="154" y="556"/>
                </a:lnTo>
                <a:lnTo>
                  <a:pt x="154" y="410"/>
                </a:lnTo>
                <a:lnTo>
                  <a:pt x="186" y="410"/>
                </a:lnTo>
                <a:lnTo>
                  <a:pt x="186" y="544"/>
                </a:lnTo>
                <a:lnTo>
                  <a:pt x="186" y="544"/>
                </a:lnTo>
                <a:lnTo>
                  <a:pt x="186" y="548"/>
                </a:lnTo>
                <a:lnTo>
                  <a:pt x="188" y="552"/>
                </a:lnTo>
                <a:lnTo>
                  <a:pt x="188" y="552"/>
                </a:lnTo>
                <a:lnTo>
                  <a:pt x="192" y="554"/>
                </a:lnTo>
                <a:lnTo>
                  <a:pt x="196" y="554"/>
                </a:lnTo>
                <a:lnTo>
                  <a:pt x="196" y="554"/>
                </a:lnTo>
                <a:lnTo>
                  <a:pt x="200" y="554"/>
                </a:lnTo>
                <a:lnTo>
                  <a:pt x="204" y="552"/>
                </a:lnTo>
                <a:lnTo>
                  <a:pt x="204" y="552"/>
                </a:lnTo>
                <a:lnTo>
                  <a:pt x="214" y="542"/>
                </a:lnTo>
                <a:lnTo>
                  <a:pt x="214" y="410"/>
                </a:lnTo>
                <a:lnTo>
                  <a:pt x="246" y="410"/>
                </a:lnTo>
                <a:lnTo>
                  <a:pt x="246" y="584"/>
                </a:lnTo>
                <a:close/>
                <a:moveTo>
                  <a:pt x="372" y="548"/>
                </a:moveTo>
                <a:lnTo>
                  <a:pt x="372" y="548"/>
                </a:lnTo>
                <a:lnTo>
                  <a:pt x="370" y="564"/>
                </a:lnTo>
                <a:lnTo>
                  <a:pt x="368" y="570"/>
                </a:lnTo>
                <a:lnTo>
                  <a:pt x="364" y="576"/>
                </a:lnTo>
                <a:lnTo>
                  <a:pt x="364" y="576"/>
                </a:lnTo>
                <a:lnTo>
                  <a:pt x="360" y="580"/>
                </a:lnTo>
                <a:lnTo>
                  <a:pt x="354" y="584"/>
                </a:lnTo>
                <a:lnTo>
                  <a:pt x="348" y="586"/>
                </a:lnTo>
                <a:lnTo>
                  <a:pt x="342" y="586"/>
                </a:lnTo>
                <a:lnTo>
                  <a:pt x="342" y="586"/>
                </a:lnTo>
                <a:lnTo>
                  <a:pt x="334" y="586"/>
                </a:lnTo>
                <a:lnTo>
                  <a:pt x="326" y="582"/>
                </a:lnTo>
                <a:lnTo>
                  <a:pt x="326" y="582"/>
                </a:lnTo>
                <a:lnTo>
                  <a:pt x="318" y="578"/>
                </a:lnTo>
                <a:lnTo>
                  <a:pt x="312" y="570"/>
                </a:lnTo>
                <a:lnTo>
                  <a:pt x="312" y="584"/>
                </a:lnTo>
                <a:lnTo>
                  <a:pt x="278" y="584"/>
                </a:lnTo>
                <a:lnTo>
                  <a:pt x="278" y="346"/>
                </a:lnTo>
                <a:lnTo>
                  <a:pt x="312" y="346"/>
                </a:lnTo>
                <a:lnTo>
                  <a:pt x="312" y="424"/>
                </a:lnTo>
                <a:lnTo>
                  <a:pt x="312" y="424"/>
                </a:lnTo>
                <a:lnTo>
                  <a:pt x="318" y="416"/>
                </a:lnTo>
                <a:lnTo>
                  <a:pt x="326" y="412"/>
                </a:lnTo>
                <a:lnTo>
                  <a:pt x="326" y="412"/>
                </a:lnTo>
                <a:lnTo>
                  <a:pt x="332" y="408"/>
                </a:lnTo>
                <a:lnTo>
                  <a:pt x="340" y="406"/>
                </a:lnTo>
                <a:lnTo>
                  <a:pt x="340" y="406"/>
                </a:lnTo>
                <a:lnTo>
                  <a:pt x="348" y="408"/>
                </a:lnTo>
                <a:lnTo>
                  <a:pt x="354" y="410"/>
                </a:lnTo>
                <a:lnTo>
                  <a:pt x="360" y="414"/>
                </a:lnTo>
                <a:lnTo>
                  <a:pt x="364" y="418"/>
                </a:lnTo>
                <a:lnTo>
                  <a:pt x="364" y="418"/>
                </a:lnTo>
                <a:lnTo>
                  <a:pt x="368" y="424"/>
                </a:lnTo>
                <a:lnTo>
                  <a:pt x="370" y="432"/>
                </a:lnTo>
                <a:lnTo>
                  <a:pt x="372" y="450"/>
                </a:lnTo>
                <a:lnTo>
                  <a:pt x="372" y="548"/>
                </a:lnTo>
                <a:close/>
                <a:moveTo>
                  <a:pt x="492" y="500"/>
                </a:moveTo>
                <a:lnTo>
                  <a:pt x="430" y="500"/>
                </a:lnTo>
                <a:lnTo>
                  <a:pt x="430" y="534"/>
                </a:lnTo>
                <a:lnTo>
                  <a:pt x="430" y="534"/>
                </a:lnTo>
                <a:lnTo>
                  <a:pt x="430" y="546"/>
                </a:lnTo>
                <a:lnTo>
                  <a:pt x="432" y="552"/>
                </a:lnTo>
                <a:lnTo>
                  <a:pt x="432" y="552"/>
                </a:lnTo>
                <a:lnTo>
                  <a:pt x="438" y="556"/>
                </a:lnTo>
                <a:lnTo>
                  <a:pt x="444" y="558"/>
                </a:lnTo>
                <a:lnTo>
                  <a:pt x="444" y="558"/>
                </a:lnTo>
                <a:lnTo>
                  <a:pt x="450" y="556"/>
                </a:lnTo>
                <a:lnTo>
                  <a:pt x="456" y="554"/>
                </a:lnTo>
                <a:lnTo>
                  <a:pt x="456" y="554"/>
                </a:lnTo>
                <a:lnTo>
                  <a:pt x="458" y="546"/>
                </a:lnTo>
                <a:lnTo>
                  <a:pt x="458" y="534"/>
                </a:lnTo>
                <a:lnTo>
                  <a:pt x="458" y="522"/>
                </a:lnTo>
                <a:lnTo>
                  <a:pt x="492" y="522"/>
                </a:lnTo>
                <a:lnTo>
                  <a:pt x="492" y="534"/>
                </a:lnTo>
                <a:lnTo>
                  <a:pt x="492" y="534"/>
                </a:lnTo>
                <a:lnTo>
                  <a:pt x="492" y="548"/>
                </a:lnTo>
                <a:lnTo>
                  <a:pt x="488" y="558"/>
                </a:lnTo>
                <a:lnTo>
                  <a:pt x="484" y="568"/>
                </a:lnTo>
                <a:lnTo>
                  <a:pt x="480" y="574"/>
                </a:lnTo>
                <a:lnTo>
                  <a:pt x="480" y="574"/>
                </a:lnTo>
                <a:lnTo>
                  <a:pt x="472" y="580"/>
                </a:lnTo>
                <a:lnTo>
                  <a:pt x="464" y="586"/>
                </a:lnTo>
                <a:lnTo>
                  <a:pt x="454" y="588"/>
                </a:lnTo>
                <a:lnTo>
                  <a:pt x="444" y="588"/>
                </a:lnTo>
                <a:lnTo>
                  <a:pt x="444" y="588"/>
                </a:lnTo>
                <a:lnTo>
                  <a:pt x="432" y="588"/>
                </a:lnTo>
                <a:lnTo>
                  <a:pt x="424" y="584"/>
                </a:lnTo>
                <a:lnTo>
                  <a:pt x="416" y="580"/>
                </a:lnTo>
                <a:lnTo>
                  <a:pt x="408" y="574"/>
                </a:lnTo>
                <a:lnTo>
                  <a:pt x="408" y="574"/>
                </a:lnTo>
                <a:lnTo>
                  <a:pt x="404" y="566"/>
                </a:lnTo>
                <a:lnTo>
                  <a:pt x="400" y="558"/>
                </a:lnTo>
                <a:lnTo>
                  <a:pt x="398" y="546"/>
                </a:lnTo>
                <a:lnTo>
                  <a:pt x="396" y="534"/>
                </a:lnTo>
                <a:lnTo>
                  <a:pt x="396" y="456"/>
                </a:lnTo>
                <a:lnTo>
                  <a:pt x="396" y="456"/>
                </a:lnTo>
                <a:lnTo>
                  <a:pt x="398" y="446"/>
                </a:lnTo>
                <a:lnTo>
                  <a:pt x="400" y="436"/>
                </a:lnTo>
                <a:lnTo>
                  <a:pt x="404" y="426"/>
                </a:lnTo>
                <a:lnTo>
                  <a:pt x="410" y="420"/>
                </a:lnTo>
                <a:lnTo>
                  <a:pt x="410" y="420"/>
                </a:lnTo>
                <a:lnTo>
                  <a:pt x="418" y="412"/>
                </a:lnTo>
                <a:lnTo>
                  <a:pt x="426" y="408"/>
                </a:lnTo>
                <a:lnTo>
                  <a:pt x="436" y="406"/>
                </a:lnTo>
                <a:lnTo>
                  <a:pt x="446" y="404"/>
                </a:lnTo>
                <a:lnTo>
                  <a:pt x="446" y="404"/>
                </a:lnTo>
                <a:lnTo>
                  <a:pt x="456" y="406"/>
                </a:lnTo>
                <a:lnTo>
                  <a:pt x="466" y="408"/>
                </a:lnTo>
                <a:lnTo>
                  <a:pt x="474" y="412"/>
                </a:lnTo>
                <a:lnTo>
                  <a:pt x="480" y="418"/>
                </a:lnTo>
                <a:lnTo>
                  <a:pt x="480" y="418"/>
                </a:lnTo>
                <a:lnTo>
                  <a:pt x="486" y="426"/>
                </a:lnTo>
                <a:lnTo>
                  <a:pt x="488" y="434"/>
                </a:lnTo>
                <a:lnTo>
                  <a:pt x="492" y="444"/>
                </a:lnTo>
                <a:lnTo>
                  <a:pt x="492" y="456"/>
                </a:lnTo>
                <a:lnTo>
                  <a:pt x="492" y="500"/>
                </a:lnTo>
                <a:close/>
                <a:moveTo>
                  <a:pt x="444" y="436"/>
                </a:moveTo>
                <a:lnTo>
                  <a:pt x="444" y="436"/>
                </a:lnTo>
                <a:lnTo>
                  <a:pt x="438" y="436"/>
                </a:lnTo>
                <a:lnTo>
                  <a:pt x="434" y="440"/>
                </a:lnTo>
                <a:lnTo>
                  <a:pt x="434" y="440"/>
                </a:lnTo>
                <a:lnTo>
                  <a:pt x="430" y="446"/>
                </a:lnTo>
                <a:lnTo>
                  <a:pt x="430" y="456"/>
                </a:lnTo>
                <a:lnTo>
                  <a:pt x="430" y="474"/>
                </a:lnTo>
                <a:lnTo>
                  <a:pt x="458" y="474"/>
                </a:lnTo>
                <a:lnTo>
                  <a:pt x="458" y="456"/>
                </a:lnTo>
                <a:lnTo>
                  <a:pt x="458" y="456"/>
                </a:lnTo>
                <a:lnTo>
                  <a:pt x="458" y="446"/>
                </a:lnTo>
                <a:lnTo>
                  <a:pt x="456" y="440"/>
                </a:lnTo>
                <a:lnTo>
                  <a:pt x="456" y="440"/>
                </a:lnTo>
                <a:lnTo>
                  <a:pt x="450" y="436"/>
                </a:lnTo>
                <a:lnTo>
                  <a:pt x="444" y="436"/>
                </a:lnTo>
                <a:lnTo>
                  <a:pt x="444" y="436"/>
                </a:lnTo>
                <a:close/>
                <a:moveTo>
                  <a:pt x="324" y="434"/>
                </a:moveTo>
                <a:lnTo>
                  <a:pt x="324" y="434"/>
                </a:lnTo>
                <a:lnTo>
                  <a:pt x="318" y="436"/>
                </a:lnTo>
                <a:lnTo>
                  <a:pt x="318" y="436"/>
                </a:lnTo>
                <a:lnTo>
                  <a:pt x="312" y="442"/>
                </a:lnTo>
                <a:lnTo>
                  <a:pt x="312" y="550"/>
                </a:lnTo>
                <a:lnTo>
                  <a:pt x="312" y="550"/>
                </a:lnTo>
                <a:lnTo>
                  <a:pt x="318" y="556"/>
                </a:lnTo>
                <a:lnTo>
                  <a:pt x="318" y="556"/>
                </a:lnTo>
                <a:lnTo>
                  <a:pt x="326" y="558"/>
                </a:lnTo>
                <a:lnTo>
                  <a:pt x="326" y="558"/>
                </a:lnTo>
                <a:lnTo>
                  <a:pt x="332" y="558"/>
                </a:lnTo>
                <a:lnTo>
                  <a:pt x="336" y="554"/>
                </a:lnTo>
                <a:lnTo>
                  <a:pt x="336" y="554"/>
                </a:lnTo>
                <a:lnTo>
                  <a:pt x="338" y="550"/>
                </a:lnTo>
                <a:lnTo>
                  <a:pt x="338" y="542"/>
                </a:lnTo>
                <a:lnTo>
                  <a:pt x="338" y="452"/>
                </a:lnTo>
                <a:lnTo>
                  <a:pt x="338" y="452"/>
                </a:lnTo>
                <a:lnTo>
                  <a:pt x="338" y="444"/>
                </a:lnTo>
                <a:lnTo>
                  <a:pt x="334" y="440"/>
                </a:lnTo>
                <a:lnTo>
                  <a:pt x="334" y="440"/>
                </a:lnTo>
                <a:lnTo>
                  <a:pt x="330" y="436"/>
                </a:lnTo>
                <a:lnTo>
                  <a:pt x="324" y="434"/>
                </a:lnTo>
                <a:lnTo>
                  <a:pt x="324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1624248" y="3463329"/>
            <a:ext cx="246007" cy="452427"/>
          </a:xfrm>
          <a:custGeom>
            <a:avLst/>
            <a:gdLst>
              <a:gd name="T0" fmla="*/ 36 w 348"/>
              <a:gd name="T1" fmla="*/ 0 h 640"/>
              <a:gd name="T2" fmla="*/ 28 w 348"/>
              <a:gd name="T3" fmla="*/ 0 h 640"/>
              <a:gd name="T4" fmla="*/ 16 w 348"/>
              <a:gd name="T5" fmla="*/ 6 h 640"/>
              <a:gd name="T6" fmla="*/ 6 w 348"/>
              <a:gd name="T7" fmla="*/ 14 h 640"/>
              <a:gd name="T8" fmla="*/ 0 w 348"/>
              <a:gd name="T9" fmla="*/ 28 h 640"/>
              <a:gd name="T10" fmla="*/ 0 w 348"/>
              <a:gd name="T11" fmla="*/ 604 h 640"/>
              <a:gd name="T12" fmla="*/ 0 w 348"/>
              <a:gd name="T13" fmla="*/ 612 h 640"/>
              <a:gd name="T14" fmla="*/ 6 w 348"/>
              <a:gd name="T15" fmla="*/ 624 h 640"/>
              <a:gd name="T16" fmla="*/ 16 w 348"/>
              <a:gd name="T17" fmla="*/ 634 h 640"/>
              <a:gd name="T18" fmla="*/ 28 w 348"/>
              <a:gd name="T19" fmla="*/ 638 h 640"/>
              <a:gd name="T20" fmla="*/ 312 w 348"/>
              <a:gd name="T21" fmla="*/ 640 h 640"/>
              <a:gd name="T22" fmla="*/ 320 w 348"/>
              <a:gd name="T23" fmla="*/ 638 h 640"/>
              <a:gd name="T24" fmla="*/ 332 w 348"/>
              <a:gd name="T25" fmla="*/ 634 h 640"/>
              <a:gd name="T26" fmla="*/ 342 w 348"/>
              <a:gd name="T27" fmla="*/ 624 h 640"/>
              <a:gd name="T28" fmla="*/ 346 w 348"/>
              <a:gd name="T29" fmla="*/ 612 h 640"/>
              <a:gd name="T30" fmla="*/ 348 w 348"/>
              <a:gd name="T31" fmla="*/ 34 h 640"/>
              <a:gd name="T32" fmla="*/ 346 w 348"/>
              <a:gd name="T33" fmla="*/ 28 h 640"/>
              <a:gd name="T34" fmla="*/ 342 w 348"/>
              <a:gd name="T35" fmla="*/ 14 h 640"/>
              <a:gd name="T36" fmla="*/ 332 w 348"/>
              <a:gd name="T37" fmla="*/ 6 h 640"/>
              <a:gd name="T38" fmla="*/ 320 w 348"/>
              <a:gd name="T39" fmla="*/ 0 h 640"/>
              <a:gd name="T40" fmla="*/ 312 w 348"/>
              <a:gd name="T41" fmla="*/ 0 h 640"/>
              <a:gd name="T42" fmla="*/ 218 w 348"/>
              <a:gd name="T43" fmla="*/ 34 h 640"/>
              <a:gd name="T44" fmla="*/ 222 w 348"/>
              <a:gd name="T45" fmla="*/ 34 h 640"/>
              <a:gd name="T46" fmla="*/ 228 w 348"/>
              <a:gd name="T47" fmla="*/ 40 h 640"/>
              <a:gd name="T48" fmla="*/ 228 w 348"/>
              <a:gd name="T49" fmla="*/ 44 h 640"/>
              <a:gd name="T50" fmla="*/ 224 w 348"/>
              <a:gd name="T51" fmla="*/ 50 h 640"/>
              <a:gd name="T52" fmla="*/ 218 w 348"/>
              <a:gd name="T53" fmla="*/ 54 h 640"/>
              <a:gd name="T54" fmla="*/ 130 w 348"/>
              <a:gd name="T55" fmla="*/ 54 h 640"/>
              <a:gd name="T56" fmla="*/ 122 w 348"/>
              <a:gd name="T57" fmla="*/ 50 h 640"/>
              <a:gd name="T58" fmla="*/ 120 w 348"/>
              <a:gd name="T59" fmla="*/ 44 h 640"/>
              <a:gd name="T60" fmla="*/ 120 w 348"/>
              <a:gd name="T61" fmla="*/ 40 h 640"/>
              <a:gd name="T62" fmla="*/ 126 w 348"/>
              <a:gd name="T63" fmla="*/ 34 h 640"/>
              <a:gd name="T64" fmla="*/ 130 w 348"/>
              <a:gd name="T65" fmla="*/ 34 h 640"/>
              <a:gd name="T66" fmla="*/ 174 w 348"/>
              <a:gd name="T67" fmla="*/ 624 h 640"/>
              <a:gd name="T68" fmla="*/ 162 w 348"/>
              <a:gd name="T69" fmla="*/ 622 h 640"/>
              <a:gd name="T70" fmla="*/ 146 w 348"/>
              <a:gd name="T71" fmla="*/ 606 h 640"/>
              <a:gd name="T72" fmla="*/ 144 w 348"/>
              <a:gd name="T73" fmla="*/ 594 h 640"/>
              <a:gd name="T74" fmla="*/ 144 w 348"/>
              <a:gd name="T75" fmla="*/ 588 h 640"/>
              <a:gd name="T76" fmla="*/ 152 w 348"/>
              <a:gd name="T77" fmla="*/ 572 h 640"/>
              <a:gd name="T78" fmla="*/ 168 w 348"/>
              <a:gd name="T79" fmla="*/ 564 h 640"/>
              <a:gd name="T80" fmla="*/ 174 w 348"/>
              <a:gd name="T81" fmla="*/ 564 h 640"/>
              <a:gd name="T82" fmla="*/ 186 w 348"/>
              <a:gd name="T83" fmla="*/ 566 h 640"/>
              <a:gd name="T84" fmla="*/ 202 w 348"/>
              <a:gd name="T85" fmla="*/ 582 h 640"/>
              <a:gd name="T86" fmla="*/ 204 w 348"/>
              <a:gd name="T87" fmla="*/ 594 h 640"/>
              <a:gd name="T88" fmla="*/ 204 w 348"/>
              <a:gd name="T89" fmla="*/ 600 h 640"/>
              <a:gd name="T90" fmla="*/ 194 w 348"/>
              <a:gd name="T91" fmla="*/ 616 h 640"/>
              <a:gd name="T92" fmla="*/ 180 w 348"/>
              <a:gd name="T93" fmla="*/ 624 h 640"/>
              <a:gd name="T94" fmla="*/ 174 w 348"/>
              <a:gd name="T95" fmla="*/ 624 h 640"/>
              <a:gd name="T96" fmla="*/ 18 w 348"/>
              <a:gd name="T97" fmla="*/ 552 h 640"/>
              <a:gd name="T98" fmla="*/ 330 w 348"/>
              <a:gd name="T99" fmla="*/ 88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8" h="640">
                <a:moveTo>
                  <a:pt x="312" y="0"/>
                </a:moveTo>
                <a:lnTo>
                  <a:pt x="36" y="0"/>
                </a:lnTo>
                <a:lnTo>
                  <a:pt x="36" y="0"/>
                </a:lnTo>
                <a:lnTo>
                  <a:pt x="28" y="0"/>
                </a:lnTo>
                <a:lnTo>
                  <a:pt x="22" y="2"/>
                </a:lnTo>
                <a:lnTo>
                  <a:pt x="16" y="6"/>
                </a:lnTo>
                <a:lnTo>
                  <a:pt x="10" y="10"/>
                </a:lnTo>
                <a:lnTo>
                  <a:pt x="6" y="14"/>
                </a:lnTo>
                <a:lnTo>
                  <a:pt x="2" y="20"/>
                </a:lnTo>
                <a:lnTo>
                  <a:pt x="0" y="28"/>
                </a:lnTo>
                <a:lnTo>
                  <a:pt x="0" y="34"/>
                </a:lnTo>
                <a:lnTo>
                  <a:pt x="0" y="604"/>
                </a:lnTo>
                <a:lnTo>
                  <a:pt x="0" y="604"/>
                </a:lnTo>
                <a:lnTo>
                  <a:pt x="0" y="612"/>
                </a:lnTo>
                <a:lnTo>
                  <a:pt x="2" y="618"/>
                </a:lnTo>
                <a:lnTo>
                  <a:pt x="6" y="624"/>
                </a:lnTo>
                <a:lnTo>
                  <a:pt x="10" y="628"/>
                </a:lnTo>
                <a:lnTo>
                  <a:pt x="16" y="634"/>
                </a:lnTo>
                <a:lnTo>
                  <a:pt x="22" y="636"/>
                </a:lnTo>
                <a:lnTo>
                  <a:pt x="28" y="638"/>
                </a:lnTo>
                <a:lnTo>
                  <a:pt x="36" y="640"/>
                </a:lnTo>
                <a:lnTo>
                  <a:pt x="312" y="640"/>
                </a:lnTo>
                <a:lnTo>
                  <a:pt x="312" y="640"/>
                </a:lnTo>
                <a:lnTo>
                  <a:pt x="320" y="638"/>
                </a:lnTo>
                <a:lnTo>
                  <a:pt x="326" y="636"/>
                </a:lnTo>
                <a:lnTo>
                  <a:pt x="332" y="634"/>
                </a:lnTo>
                <a:lnTo>
                  <a:pt x="338" y="628"/>
                </a:lnTo>
                <a:lnTo>
                  <a:pt x="342" y="624"/>
                </a:lnTo>
                <a:lnTo>
                  <a:pt x="344" y="618"/>
                </a:lnTo>
                <a:lnTo>
                  <a:pt x="346" y="612"/>
                </a:lnTo>
                <a:lnTo>
                  <a:pt x="348" y="604"/>
                </a:lnTo>
                <a:lnTo>
                  <a:pt x="348" y="34"/>
                </a:lnTo>
                <a:lnTo>
                  <a:pt x="348" y="34"/>
                </a:lnTo>
                <a:lnTo>
                  <a:pt x="346" y="28"/>
                </a:lnTo>
                <a:lnTo>
                  <a:pt x="344" y="20"/>
                </a:lnTo>
                <a:lnTo>
                  <a:pt x="342" y="14"/>
                </a:lnTo>
                <a:lnTo>
                  <a:pt x="338" y="10"/>
                </a:lnTo>
                <a:lnTo>
                  <a:pt x="332" y="6"/>
                </a:lnTo>
                <a:lnTo>
                  <a:pt x="326" y="2"/>
                </a:lnTo>
                <a:lnTo>
                  <a:pt x="320" y="0"/>
                </a:lnTo>
                <a:lnTo>
                  <a:pt x="312" y="0"/>
                </a:lnTo>
                <a:lnTo>
                  <a:pt x="312" y="0"/>
                </a:lnTo>
                <a:close/>
                <a:moveTo>
                  <a:pt x="130" y="34"/>
                </a:moveTo>
                <a:lnTo>
                  <a:pt x="218" y="34"/>
                </a:lnTo>
                <a:lnTo>
                  <a:pt x="218" y="34"/>
                </a:lnTo>
                <a:lnTo>
                  <a:pt x="222" y="34"/>
                </a:lnTo>
                <a:lnTo>
                  <a:pt x="224" y="36"/>
                </a:lnTo>
                <a:lnTo>
                  <a:pt x="228" y="40"/>
                </a:lnTo>
                <a:lnTo>
                  <a:pt x="228" y="44"/>
                </a:lnTo>
                <a:lnTo>
                  <a:pt x="228" y="44"/>
                </a:lnTo>
                <a:lnTo>
                  <a:pt x="228" y="48"/>
                </a:lnTo>
                <a:lnTo>
                  <a:pt x="224" y="50"/>
                </a:lnTo>
                <a:lnTo>
                  <a:pt x="222" y="54"/>
                </a:lnTo>
                <a:lnTo>
                  <a:pt x="218" y="54"/>
                </a:lnTo>
                <a:lnTo>
                  <a:pt x="130" y="54"/>
                </a:lnTo>
                <a:lnTo>
                  <a:pt x="130" y="54"/>
                </a:lnTo>
                <a:lnTo>
                  <a:pt x="126" y="54"/>
                </a:lnTo>
                <a:lnTo>
                  <a:pt x="122" y="50"/>
                </a:lnTo>
                <a:lnTo>
                  <a:pt x="120" y="48"/>
                </a:lnTo>
                <a:lnTo>
                  <a:pt x="120" y="44"/>
                </a:lnTo>
                <a:lnTo>
                  <a:pt x="120" y="44"/>
                </a:lnTo>
                <a:lnTo>
                  <a:pt x="120" y="40"/>
                </a:lnTo>
                <a:lnTo>
                  <a:pt x="122" y="36"/>
                </a:lnTo>
                <a:lnTo>
                  <a:pt x="126" y="34"/>
                </a:lnTo>
                <a:lnTo>
                  <a:pt x="130" y="34"/>
                </a:lnTo>
                <a:lnTo>
                  <a:pt x="130" y="34"/>
                </a:lnTo>
                <a:close/>
                <a:moveTo>
                  <a:pt x="174" y="624"/>
                </a:moveTo>
                <a:lnTo>
                  <a:pt x="174" y="624"/>
                </a:lnTo>
                <a:lnTo>
                  <a:pt x="168" y="624"/>
                </a:lnTo>
                <a:lnTo>
                  <a:pt x="162" y="622"/>
                </a:lnTo>
                <a:lnTo>
                  <a:pt x="152" y="616"/>
                </a:lnTo>
                <a:lnTo>
                  <a:pt x="146" y="606"/>
                </a:lnTo>
                <a:lnTo>
                  <a:pt x="144" y="600"/>
                </a:lnTo>
                <a:lnTo>
                  <a:pt x="144" y="594"/>
                </a:lnTo>
                <a:lnTo>
                  <a:pt x="144" y="594"/>
                </a:lnTo>
                <a:lnTo>
                  <a:pt x="144" y="588"/>
                </a:lnTo>
                <a:lnTo>
                  <a:pt x="146" y="582"/>
                </a:lnTo>
                <a:lnTo>
                  <a:pt x="152" y="572"/>
                </a:lnTo>
                <a:lnTo>
                  <a:pt x="162" y="566"/>
                </a:lnTo>
                <a:lnTo>
                  <a:pt x="168" y="564"/>
                </a:lnTo>
                <a:lnTo>
                  <a:pt x="174" y="564"/>
                </a:lnTo>
                <a:lnTo>
                  <a:pt x="174" y="564"/>
                </a:lnTo>
                <a:lnTo>
                  <a:pt x="180" y="564"/>
                </a:lnTo>
                <a:lnTo>
                  <a:pt x="186" y="566"/>
                </a:lnTo>
                <a:lnTo>
                  <a:pt x="194" y="572"/>
                </a:lnTo>
                <a:lnTo>
                  <a:pt x="202" y="582"/>
                </a:lnTo>
                <a:lnTo>
                  <a:pt x="204" y="588"/>
                </a:lnTo>
                <a:lnTo>
                  <a:pt x="204" y="594"/>
                </a:lnTo>
                <a:lnTo>
                  <a:pt x="204" y="594"/>
                </a:lnTo>
                <a:lnTo>
                  <a:pt x="204" y="600"/>
                </a:lnTo>
                <a:lnTo>
                  <a:pt x="202" y="606"/>
                </a:lnTo>
                <a:lnTo>
                  <a:pt x="194" y="616"/>
                </a:lnTo>
                <a:lnTo>
                  <a:pt x="186" y="622"/>
                </a:lnTo>
                <a:lnTo>
                  <a:pt x="180" y="624"/>
                </a:lnTo>
                <a:lnTo>
                  <a:pt x="174" y="624"/>
                </a:lnTo>
                <a:lnTo>
                  <a:pt x="174" y="624"/>
                </a:lnTo>
                <a:close/>
                <a:moveTo>
                  <a:pt x="330" y="552"/>
                </a:moveTo>
                <a:lnTo>
                  <a:pt x="18" y="552"/>
                </a:lnTo>
                <a:lnTo>
                  <a:pt x="18" y="88"/>
                </a:lnTo>
                <a:lnTo>
                  <a:pt x="330" y="88"/>
                </a:lnTo>
                <a:lnTo>
                  <a:pt x="330" y="5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588035" y="4629150"/>
            <a:ext cx="825116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Images used in this presentation may not be reused without explicit written permission from the WSDA Communications Office</a:t>
            </a:r>
            <a:endParaRPr kumimoji="0" lang="id-ID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51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45269" y="657123"/>
            <a:ext cx="86868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 smtClean="0">
                <a:solidFill>
                  <a:srgbClr val="1F4C63"/>
                </a:solidFill>
                <a:latin typeface="Cambria" panose="02040503050406030204" pitchFamily="18" charset="0"/>
                <a:cs typeface="Microsoft Sans Serif" panose="020B0604020202020204" pitchFamily="34" charset="0"/>
              </a:rPr>
              <a:t>What is a Bird Disease?</a:t>
            </a:r>
            <a:endParaRPr lang="en-US" sz="2800" kern="100" dirty="0">
              <a:solidFill>
                <a:srgbClr val="1F4C63"/>
              </a:solidFill>
              <a:latin typeface="Cambria" panose="02040503050406030204" pitchFamily="18" charset="0"/>
              <a:ea typeface="+mj-ea"/>
              <a:cs typeface="Microsoft Sans Serif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962400" y="673287"/>
            <a:ext cx="4741068" cy="7722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2400" dirty="0" smtClean="0"/>
              <a:t>Disease </a:t>
            </a:r>
            <a:r>
              <a:rPr lang="en-US" sz="2400" dirty="0"/>
              <a:t>is a change from normal </a:t>
            </a:r>
            <a:r>
              <a:rPr lang="en-US" sz="2400" dirty="0" smtClean="0"/>
              <a:t>health, not </a:t>
            </a:r>
            <a:r>
              <a:rPr lang="en-US" sz="2400" dirty="0"/>
              <a:t>including </a:t>
            </a:r>
            <a:r>
              <a:rPr lang="en-US" sz="2400" dirty="0" smtClean="0"/>
              <a:t>injury.</a:t>
            </a:r>
            <a:endParaRPr lang="en-US" sz="2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pic>
        <p:nvPicPr>
          <p:cNvPr id="2050" name="Picture 2" descr="Goose, Duck, Young, Feather, Gaensekuecken, Anim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09749"/>
            <a:ext cx="2571433" cy="29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eacock, Bird, Colorful, Poultry, Feather, Anim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96648"/>
            <a:ext cx="3581400" cy="238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Duck, Mandarin Ducks, Aix Galericulata, Duck Bird, Bi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36" y="1578768"/>
            <a:ext cx="2057401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udgie, Pair, Entertainment, Friendship, Community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r="2395"/>
          <a:stretch/>
        </p:blipFill>
        <p:spPr bwMode="auto">
          <a:xfrm>
            <a:off x="4078763" y="3252787"/>
            <a:ext cx="205740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ird, Wildlife, Animal, Nature, Feather, Wild, Natura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3" t="28746" r="3176" b="19001"/>
          <a:stretch/>
        </p:blipFill>
        <p:spPr bwMode="auto">
          <a:xfrm>
            <a:off x="678007" y="842277"/>
            <a:ext cx="2987385" cy="13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0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 smtClean="0">
                <a:solidFill>
                  <a:srgbClr val="1F4C63"/>
                </a:solidFill>
                <a:latin typeface="Cambria" panose="02040503050406030204" pitchFamily="18" charset="0"/>
                <a:ea typeface="+mj-ea"/>
                <a:cs typeface="Microsoft Sans Serif" panose="020B0604020202020204" pitchFamily="34" charset="0"/>
              </a:rPr>
              <a:t>Zoonotic Diseases</a:t>
            </a:r>
            <a:endParaRPr lang="en-US" sz="2800" b="1" kern="100" dirty="0">
              <a:solidFill>
                <a:srgbClr val="1F4C63"/>
              </a:solidFill>
              <a:latin typeface="Cambria" panose="02040503050406030204" pitchFamily="18" charset="0"/>
              <a:ea typeface="+mj-ea"/>
              <a:cs typeface="Microsoft Sans Serif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666750"/>
            <a:ext cx="8435788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338" y="672413"/>
            <a:ext cx="8176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Diseases shared by people and animals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Can be transmitted from animals to people and vice versa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Examples: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Salmonella (particular concern with chicks and children)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Avian influenza (some types)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rgbClr val="000000"/>
                </a:solidFill>
              </a:rPr>
              <a:t>Psitticosis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Erysipelas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Avian tuberculosis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9218" name="Picture 2" descr="Chicks, Chick, Chicken, Bird, Baby, Young, Cute, Yell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353881"/>
            <a:ext cx="3581650" cy="23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8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30981" y="666749"/>
            <a:ext cx="8664388" cy="435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 smtClean="0">
                <a:solidFill>
                  <a:srgbClr val="1F4C63"/>
                </a:solidFill>
                <a:latin typeface="Cambria" panose="02040503050406030204" pitchFamily="18" charset="0"/>
                <a:cs typeface="Microsoft Sans Serif" panose="020B0604020202020204" pitchFamily="34" charset="0"/>
              </a:rPr>
              <a:t>Effects of Disease</a:t>
            </a:r>
            <a:endParaRPr lang="en-US" sz="2800" b="1" kern="100" dirty="0">
              <a:solidFill>
                <a:srgbClr val="1F4C63"/>
              </a:solidFill>
              <a:latin typeface="Cambria" panose="02040503050406030204" pitchFamily="18" charset="0"/>
              <a:ea typeface="+mj-ea"/>
              <a:cs typeface="Microsoft Sans Serif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" y="666748"/>
            <a:ext cx="4038600" cy="38100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2400" b="1" dirty="0" smtClean="0"/>
              <a:t>On Birds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Reduced </a:t>
            </a:r>
            <a:r>
              <a:rPr lang="en-US" sz="2400" dirty="0"/>
              <a:t>egg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Increased </a:t>
            </a:r>
            <a:r>
              <a:rPr lang="en-US" sz="2400" dirty="0"/>
              <a:t>death </a:t>
            </a:r>
            <a:r>
              <a:rPr lang="en-US" sz="2400" dirty="0" smtClean="0"/>
              <a:t>loss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Decreased growth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Diminished animal welfare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Diminished </a:t>
            </a:r>
            <a:r>
              <a:rPr lang="en-US" sz="2400" dirty="0" smtClean="0"/>
              <a:t>activity and body functions (flying, roosting, foraging, etc.)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pic>
        <p:nvPicPr>
          <p:cNvPr id="3074" name="Picture 2" descr="Wild Goose, Bird, Water Bird, Poultry, Migratory Bir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37261"/>
            <a:ext cx="2440105" cy="1568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9605" y="653261"/>
            <a:ext cx="4180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 Producers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Reduced </a:t>
            </a:r>
            <a:r>
              <a:rPr lang="en-US" sz="2400" dirty="0"/>
              <a:t>farm profitability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Reduced product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Increased expenses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Restrictions on sale of birds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Damage to farm reputation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Reduced enjoyment of </a:t>
            </a:r>
            <a:r>
              <a:rPr lang="en-US" sz="2400" dirty="0" smtClean="0"/>
              <a:t>hobby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24752" y="738934"/>
            <a:ext cx="8514448" cy="4195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Infectious vs. Non-infectious Diseases</a:t>
            </a:r>
            <a:endParaRPr lang="en-US" sz="2800" b="1" kern="100" dirty="0">
              <a:solidFill>
                <a:srgbClr val="1F4C63"/>
              </a:solidFill>
              <a:latin typeface="Cambria" panose="02040503050406030204" pitchFamily="18" charset="0"/>
              <a:ea typeface="Cambria" panose="02040503050406030204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758884"/>
            <a:ext cx="8516470" cy="40988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2200" b="1" dirty="0" smtClean="0"/>
              <a:t>Infectious </a:t>
            </a:r>
            <a:r>
              <a:rPr lang="en-US" sz="2200" dirty="0"/>
              <a:t>diseases</a:t>
            </a:r>
            <a:r>
              <a:rPr lang="en-US" sz="2200" b="1" dirty="0"/>
              <a:t> </a:t>
            </a:r>
            <a:r>
              <a:rPr lang="en-US" sz="2200" dirty="0"/>
              <a:t>are </a:t>
            </a:r>
            <a:r>
              <a:rPr lang="en-US" sz="2200" dirty="0" smtClean="0"/>
              <a:t>contagious and spread </a:t>
            </a:r>
            <a:r>
              <a:rPr lang="en-US" sz="2200" dirty="0"/>
              <a:t>between </a:t>
            </a:r>
            <a:r>
              <a:rPr lang="en-US" sz="2200" dirty="0" smtClean="0"/>
              <a:t>birds</a:t>
            </a:r>
          </a:p>
          <a:p>
            <a:pPr>
              <a:tabLst>
                <a:tab pos="228600" algn="l"/>
              </a:tabLst>
            </a:pPr>
            <a:r>
              <a:rPr lang="en-US" sz="2200" dirty="0"/>
              <a:t>	</a:t>
            </a:r>
            <a:r>
              <a:rPr lang="en-US" sz="2200" dirty="0" smtClean="0"/>
              <a:t>Examples: Avian influenza, virulent Newcastle disease, Marek’s disease</a:t>
            </a:r>
          </a:p>
          <a:p>
            <a:endParaRPr lang="en-US" sz="2200" dirty="0"/>
          </a:p>
          <a:p>
            <a:r>
              <a:rPr lang="en-US" sz="2200" b="1" dirty="0" smtClean="0"/>
              <a:t>Non-infectious</a:t>
            </a:r>
            <a:r>
              <a:rPr lang="en-US" sz="2200" dirty="0" smtClean="0"/>
              <a:t> </a:t>
            </a:r>
            <a:r>
              <a:rPr lang="en-US" sz="2200" dirty="0"/>
              <a:t>diseases are </a:t>
            </a:r>
            <a:r>
              <a:rPr lang="en-US" sz="2200" b="1" dirty="0"/>
              <a:t>not </a:t>
            </a:r>
            <a:r>
              <a:rPr lang="en-US" sz="2200" dirty="0"/>
              <a:t>spread </a:t>
            </a:r>
            <a:r>
              <a:rPr lang="en-US" sz="2200" dirty="0" smtClean="0"/>
              <a:t>between birds</a:t>
            </a:r>
          </a:p>
          <a:p>
            <a:pPr>
              <a:tabLst>
                <a:tab pos="228600" algn="l"/>
              </a:tabLs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Examples: Rickets, botulism, prolapse, egg peritonitis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R="0" lvl="0" indent="230188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tabLst>
                <a:tab pos="230188" algn="l"/>
              </a:tabLst>
              <a:defRPr/>
            </a:pPr>
            <a:endParaRPr lang="en-US" sz="24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230188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tabLst>
                <a:tab pos="230188" algn="l"/>
              </a:tabLst>
              <a:defRPr/>
            </a:pPr>
            <a:endParaRPr kumimoji="0" lang="en-US" sz="2400" i="0" u="none" strike="noStrike" kern="1200" cap="none" spc="0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pic>
        <p:nvPicPr>
          <p:cNvPr id="4098" name="Picture 2" descr="Rhea Bird, Bouquet, Head, Bird, Big Bird, Anim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039" y="2782539"/>
            <a:ext cx="2067398" cy="195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ey Crowned Crane, Baleurica Regulorum, Bird, Feath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r="30458" b="18980"/>
          <a:stretch/>
        </p:blipFill>
        <p:spPr bwMode="auto">
          <a:xfrm>
            <a:off x="6248400" y="2782539"/>
            <a:ext cx="2233134" cy="195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en, Chicken, Poultry, Animal Portrait, Anim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3" y="2785369"/>
            <a:ext cx="2604595" cy="195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1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 smtClean="0">
                <a:solidFill>
                  <a:srgbClr val="1F4C63"/>
                </a:solidFill>
                <a:latin typeface="Cambria" panose="02040503050406030204" pitchFamily="18" charset="0"/>
                <a:ea typeface="+mj-ea"/>
                <a:cs typeface="Microsoft Sans Serif" panose="020B0604020202020204" pitchFamily="34" charset="0"/>
              </a:rPr>
              <a:t>How Do Diseases Spread?</a:t>
            </a:r>
            <a:endParaRPr lang="en-US" sz="2800" b="1" kern="100" dirty="0">
              <a:solidFill>
                <a:srgbClr val="1F4C63"/>
              </a:solidFill>
              <a:latin typeface="Cambria" panose="02040503050406030204" pitchFamily="18" charset="0"/>
              <a:ea typeface="+mj-ea"/>
              <a:cs typeface="Microsoft Sans Serif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666750"/>
            <a:ext cx="8763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657123"/>
            <a:ext cx="8763000" cy="435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 smtClean="0"/>
              <a:t>Direct </a:t>
            </a:r>
            <a:r>
              <a:rPr lang="en-US" sz="2300" b="1" dirty="0"/>
              <a:t>Contact: </a:t>
            </a:r>
            <a:r>
              <a:rPr lang="en-US" sz="2300" dirty="0"/>
              <a:t>contact </a:t>
            </a:r>
            <a:r>
              <a:rPr lang="en-US" sz="2300" dirty="0" smtClean="0"/>
              <a:t>with a </a:t>
            </a:r>
            <a:r>
              <a:rPr lang="en-US" sz="2300" dirty="0"/>
              <a:t>sick </a:t>
            </a:r>
            <a:r>
              <a:rPr lang="en-US" sz="2300" dirty="0" smtClean="0"/>
              <a:t>bird and/or its wastes, discharges, or secretions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 smtClean="0"/>
              <a:t>Indirect Contact: </a:t>
            </a:r>
            <a:r>
              <a:rPr lang="en-US" sz="2300" dirty="0" smtClean="0"/>
              <a:t>contact with objects contaminated by a sick bird or its wastes, discharges, or secretions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rgbClr val="000000"/>
                </a:solidFill>
              </a:rPr>
              <a:t>Contaminated surfaces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</a:rPr>
              <a:t>Vectors (mosquitoes, lice, ticks)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</a:rPr>
              <a:t>Inhalation of aerosolized pathogens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rgbClr val="000000"/>
                </a:solidFill>
              </a:rPr>
              <a:t>Contaminated human hands, footwear, clothing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rgbClr val="000000"/>
                </a:solidFill>
              </a:rPr>
              <a:t>Contaminated cages and food and water bowls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rgbClr val="000000"/>
                </a:solidFill>
              </a:rPr>
              <a:t>Fomites (contaminated inanimate objects like show carpet squares, brushes, clippers, tires, etc.)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rgbClr val="000000"/>
                </a:solidFill>
              </a:rPr>
              <a:t>Contaminated flies, wildlife, dogs, rodents, etc.</a:t>
            </a:r>
            <a:endParaRPr lang="en-US" sz="2300" dirty="0">
              <a:solidFill>
                <a:srgbClr val="000000"/>
              </a:solidFill>
            </a:endParaRPr>
          </a:p>
        </p:txBody>
      </p:sp>
      <p:pic>
        <p:nvPicPr>
          <p:cNvPr id="9218" name="Picture 2" descr="Boots, Rubber Boots, Man, Person, Puddle, Water, W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00" y="1809750"/>
            <a:ext cx="2057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6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" y="666750"/>
            <a:ext cx="86868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1" y="92057"/>
            <a:ext cx="868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 smtClean="0">
                <a:solidFill>
                  <a:srgbClr val="1F4C63"/>
                </a:solidFill>
                <a:latin typeface="Cambria" panose="02040503050406030204" pitchFamily="18" charset="0"/>
                <a:ea typeface="+mj-ea"/>
                <a:cs typeface="Microsoft Sans Serif" panose="020B0604020202020204" pitchFamily="34" charset="0"/>
              </a:rPr>
              <a:t>Recognizing Disease Conditions</a:t>
            </a:r>
            <a:endParaRPr lang="en-US" sz="2800" b="1" kern="100" dirty="0">
              <a:solidFill>
                <a:srgbClr val="1F4C63"/>
              </a:solidFill>
              <a:latin typeface="Cambria" panose="02040503050406030204" pitchFamily="18" charset="0"/>
              <a:ea typeface="+mj-ea"/>
              <a:cs typeface="Microsoft Sans Serif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36261" y="666749"/>
            <a:ext cx="5082988" cy="40101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2400" dirty="0"/>
              <a:t>Disease changes may be </a:t>
            </a:r>
            <a:r>
              <a:rPr lang="en-US" sz="2400" dirty="0" smtClean="0"/>
              <a:t>subtle: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Know </a:t>
            </a:r>
            <a:r>
              <a:rPr lang="en-US" sz="2400" dirty="0"/>
              <a:t>what “normal” or “healthy” looks like </a:t>
            </a:r>
            <a:r>
              <a:rPr lang="en-US" sz="2400" dirty="0" smtClean="0"/>
              <a:t>for your birds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Early </a:t>
            </a:r>
            <a:r>
              <a:rPr lang="en-US" sz="2400" dirty="0"/>
              <a:t>phases of </a:t>
            </a:r>
            <a:r>
              <a:rPr lang="en-US" sz="2400" dirty="0" smtClean="0"/>
              <a:t>illness </a:t>
            </a:r>
            <a:r>
              <a:rPr lang="en-US" sz="2400" dirty="0"/>
              <a:t>can be difficult to </a:t>
            </a:r>
            <a:r>
              <a:rPr lang="en-US" sz="2400" dirty="0" smtClean="0"/>
              <a:t>recognize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Examine birds daily for signs </a:t>
            </a:r>
            <a:r>
              <a:rPr lang="en-US" sz="2400" dirty="0"/>
              <a:t>of illness such </a:t>
            </a:r>
            <a:r>
              <a:rPr lang="en-US" sz="2400" dirty="0" smtClean="0"/>
              <a:t>as sneezing, coughing, and reduced feed or water intake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Birds </a:t>
            </a:r>
            <a:r>
              <a:rPr lang="en-US" sz="2400" dirty="0"/>
              <a:t>may appear healthy, </a:t>
            </a:r>
            <a:r>
              <a:rPr lang="en-US" sz="2400" dirty="0" smtClean="0"/>
              <a:t>but may be carrying disease agents or in early stage of illness</a:t>
            </a:r>
            <a:endParaRPr kumimoji="0" lang="en-US" sz="2400" i="0" u="none" strike="noStrike" kern="1200" cap="none" spc="0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pic>
        <p:nvPicPr>
          <p:cNvPr id="5122" name="Picture 2" descr="Rhea Bird, Bouquet, Bird, Big Bird, Animal, Na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859053"/>
            <a:ext cx="3200399" cy="384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9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SDA-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WSDA-Default</Template>
  <TotalTime>4634</TotalTime>
  <Words>1870</Words>
  <Application>Microsoft Office PowerPoint</Application>
  <PresentationFormat>On-screen Show (16:9)</PresentationFormat>
  <Paragraphs>345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</vt:lpstr>
      <vt:lpstr>Microsoft Sans Serif</vt:lpstr>
      <vt:lpstr>Wingdings</vt:lpstr>
      <vt:lpstr>WSDA-Default</vt:lpstr>
      <vt:lpstr>WSDA Avian Health Program Avian Disease Prevention  Training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EXXO CORP</dc:title>
  <dc:creator>user</dc:creator>
  <cp:lastModifiedBy>Speck, Stacia (AGR)</cp:lastModifiedBy>
  <cp:revision>506</cp:revision>
  <cp:lastPrinted>2020-07-03T02:57:55Z</cp:lastPrinted>
  <dcterms:created xsi:type="dcterms:W3CDTF">2013-10-08T14:55:45Z</dcterms:created>
  <dcterms:modified xsi:type="dcterms:W3CDTF">2020-08-20T17:34:24Z</dcterms:modified>
</cp:coreProperties>
</file>